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5"/>
  </p:notesMasterIdLst>
  <p:sldIdLst>
    <p:sldId id="256" r:id="rId2"/>
    <p:sldId id="289" r:id="rId3"/>
    <p:sldId id="321" r:id="rId4"/>
    <p:sldId id="341" r:id="rId5"/>
    <p:sldId id="342" r:id="rId6"/>
    <p:sldId id="343" r:id="rId7"/>
    <p:sldId id="345" r:id="rId8"/>
    <p:sldId id="347" r:id="rId9"/>
    <p:sldId id="337" r:id="rId10"/>
    <p:sldId id="338" r:id="rId11"/>
    <p:sldId id="312" r:id="rId12"/>
    <p:sldId id="333" r:id="rId13"/>
    <p:sldId id="334" r:id="rId14"/>
    <p:sldId id="332" r:id="rId15"/>
    <p:sldId id="324" r:id="rId16"/>
    <p:sldId id="325" r:id="rId17"/>
    <p:sldId id="327" r:id="rId18"/>
    <p:sldId id="335" r:id="rId19"/>
    <p:sldId id="295" r:id="rId20"/>
    <p:sldId id="320" r:id="rId21"/>
    <p:sldId id="348" r:id="rId22"/>
    <p:sldId id="265" r:id="rId23"/>
    <p:sldId id="349" r:id="rId24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6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77" y="67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B5874-9F25-476D-A9B9-E326AF8D55FD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CA73-B948-4292-8E17-B8F59AD01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8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0CA73-B948-4292-8E17-B8F59AD015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2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A73-B948-4292-8E17-B8F59AD015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9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794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794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6E2F1-FF7C-DB2A-77B8-8F8E6F848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FCE78-A8E6-ACCA-20AF-C7E6F52E6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6423D-E07F-9190-B4E3-C3805006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E7DF-9856-4936-B3E9-BE6D9FAC431B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71CA0-F56B-3FDB-E46B-152B56E2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A7798-B7CC-5F1C-D597-39EAAFF96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1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51A3D-7625-4714-F438-01EBA372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C0B68-A1FA-5B51-4BFA-1450A6EC9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65367-221B-D578-83B6-6C020C8C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0FEA-F5EE-4E48-AAAE-C6FB50577637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5773F-BA10-2EBC-D14B-20725A90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F7E36-E0C9-562A-26DE-BE167212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8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0BAB8-D03C-64C7-9F98-A77A3D78E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8336A-2FB4-5A72-68BE-4BC9DE79E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39B0-29B8-1A4C-61E5-5077F3D9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0A95-F76A-46B1-BF78-06B785260850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5B32-305D-5289-C32A-9F3B57FF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7C567-9A3C-4D35-5188-44D218BE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F735-4157-CA30-00AE-D37F2A59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ABBDB-0419-1E3B-782C-50F99D5C3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4E4B0-9BC6-518B-80E1-16B7FA5C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FB70-56F6-4A19-B9B6-3F2E86691C22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DA9A-C721-D3FB-FBC9-53B5CDC3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8443E-BD3F-8021-C2F4-638AD08F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6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76BD-C393-660B-60A3-95E838427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B6290-2F9F-A5E1-D97D-3B42A3F1F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10E5D-74C1-72E5-39EC-07B3E87C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17EC-FDBD-4DEE-B5F3-7620E8269C05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5065B-95D6-3D6A-4DA2-A880B8A5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EA47B-D45C-79EF-20A4-D32A3A93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1FB0-8135-2813-D4E7-DA43791B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198BE-0735-166F-B1E2-3427712DD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4ACDD-136D-8E48-A1F3-8D6D642E2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B5BFD-0B37-38B8-9152-AA5C4737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4B04-8589-4A7C-A480-1CE137BF205C}" type="datetime1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C5EDB-AD43-C2EF-03CB-BC62BA41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45333-0232-9E95-B996-F40610B0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9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B349-27DC-8DF0-8F39-0EFE22CA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43133-BBDB-A1AD-9248-9925E1469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7D461-E6FB-DB09-0CA2-4455D8F2D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A7A77-E806-DD49-E107-70BD3C007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52C8F-CD6A-78CE-CBB8-1FBDA28D7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2C2FC-ED18-B144-800A-B5F5D203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FC2-686F-49B9-94A6-9C2404572543}" type="datetime1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66612-2AE1-08AE-D76F-3C8CDD1D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3EB900-7F67-6DC1-B03F-DC6C547B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5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6270-BA92-8E44-6CD3-04117E5B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2D176-F675-8B30-D788-366522BA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008-288D-4F67-9F24-5979FA92AF94}" type="datetime1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273FA-8F07-5C8B-B32B-9522A9D9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A105C-E207-73E3-3E0D-E94A3810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9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9511B-D519-D8CB-B9E7-EE4378C9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44E9-856C-4F24-B7D8-43CDA18748A5}" type="datetime1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CBFDE-D7B5-E8BB-935D-ABA58999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FAB82-0EA6-F6E7-144F-DA87CB40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813AD-1E94-4F17-20BE-BC003C4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10A26-88E9-FEB5-2540-12F3146B9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F43B1-7C02-4AAF-770B-1E26572DC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FE697-6546-6F58-D01D-56D20CE9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2A6-74DF-4F56-8D1D-EDB46BB994B0}" type="datetime1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9026C-9380-DE36-2127-7252931B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9772C-A431-0724-AA37-202B828C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8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F0EF-8356-061B-556F-AD5748CB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1941E-DDF9-E87E-15FF-D7F19004A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E1A36-AF2E-5354-9CBD-52A255D35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6BEAD-C52D-751F-4ECD-F0300B09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272E-028C-4B1C-84BB-31131D913FD1}" type="datetime1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E2130-5B9B-CD6F-2532-B3EE0096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A754F-1440-F4F4-3AB8-5E368BFE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8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2AAAEE-5431-1568-727B-EC68F9D5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B47C1-6F95-79EF-A3D1-E3D270ACF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C1921-D8FF-4865-EEFD-4A017D7B7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2F00-E69E-4A8C-8EB5-63382DB71F8B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D5D24-FCCA-4F10-DEE1-3C133422F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0CA10-64D9-5C65-CC95-0B676B515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25.jpeg"/><Relationship Id="rId4" Type="http://schemas.openxmlformats.org/officeDocument/2006/relationships/image" Target="../media/image6.pn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92684"/>
            <a:ext cx="8229600" cy="5888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COI THI TỐT NGHIỆP TRUNG HỌC PHỔ THÔNG NĂM 2026</a:t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60402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NGHỊ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2895" y="363855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7F22D9-979C-699F-B655-938BD9EB2D6D}"/>
              </a:ext>
            </a:extLst>
          </p:cNvPr>
          <p:cNvSpPr/>
          <p:nvPr/>
        </p:nvSpPr>
        <p:spPr>
          <a:xfrm flipH="1">
            <a:off x="0" y="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3F7E18-82B3-7B7C-8D45-B3303866FB7F}"/>
              </a:ext>
            </a:extLst>
          </p:cNvPr>
          <p:cNvGrpSpPr/>
          <p:nvPr/>
        </p:nvGrpSpPr>
        <p:grpSpPr>
          <a:xfrm>
            <a:off x="2209803" y="314957"/>
            <a:ext cx="4889585" cy="580393"/>
            <a:chOff x="2290165" y="370827"/>
            <a:chExt cx="5417311" cy="8576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9986C1-9DF6-020B-1A83-5520B5FD4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589" y="370827"/>
              <a:ext cx="637942" cy="63794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5E3467-1463-729E-AEAA-49E8094EEF55}"/>
                </a:ext>
              </a:extLst>
            </p:cNvPr>
            <p:cNvSpPr txBox="1"/>
            <p:nvPr/>
          </p:nvSpPr>
          <p:spPr>
            <a:xfrm>
              <a:off x="2290165" y="379511"/>
              <a:ext cx="5417311" cy="84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>
                  <a:solidFill>
                    <a:srgbClr val="0000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ỦY BAN NHÂN DÂN THÀNH PHỐ HÀ NỘI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SỞ GIÁO DỤC VÀ ĐÀO TẠO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5665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7350"/>
            <a:ext cx="1187450" cy="1257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87902" y="666750"/>
            <a:ext cx="7315200" cy="3374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2B4B82"/>
              </a:buClr>
              <a:buSzPts val="2000"/>
            </a:pPr>
            <a:r>
              <a:rPr lang="en-US" sz="1400" b="1" dirty="0">
                <a:latin typeface="Arial"/>
                <a:ea typeface="Arial"/>
                <a:cs typeface="Arial"/>
              </a:rPr>
              <a:t>4</a:t>
            </a:r>
            <a:r>
              <a:rPr lang="en-US" sz="1400" dirty="0">
                <a:latin typeface="Arial"/>
                <a:ea typeface="Arial"/>
                <a:cs typeface="Arial"/>
              </a:rPr>
              <a:t>. </a:t>
            </a:r>
            <a:r>
              <a:rPr lang="vi-VN" sz="1400" dirty="0">
                <a:ea typeface="Arial"/>
                <a:cs typeface="Arial"/>
              </a:rPr>
              <a:t>Tổ chức </a:t>
            </a:r>
            <a:r>
              <a:rPr lang="vi-VN" sz="1400" dirty="0">
                <a:solidFill>
                  <a:srgbClr val="FF0000"/>
                </a:solidFill>
                <a:ea typeface="Arial"/>
                <a:cs typeface="Arial"/>
              </a:rPr>
              <a:t>đăng ký chữ ký</a:t>
            </a:r>
            <a:r>
              <a:rPr lang="en-US" sz="1400" dirty="0">
                <a:ea typeface="Arial"/>
                <a:cs typeface="Arial"/>
              </a:rPr>
              <a:t>.</a:t>
            </a:r>
            <a:endParaRPr lang="vi-VN" sz="1400" dirty="0">
              <a:ea typeface="Arial"/>
              <a:cs typeface="Arial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2B4B82"/>
              </a:buClr>
              <a:buSzPts val="2000"/>
            </a:pPr>
            <a:r>
              <a:rPr lang="en-US" sz="1400" b="1" dirty="0">
                <a:latin typeface="Arial"/>
                <a:ea typeface="Arial"/>
                <a:cs typeface="Arial"/>
              </a:rPr>
              <a:t>5</a:t>
            </a:r>
            <a:r>
              <a:rPr lang="en-US" sz="1400" dirty="0">
                <a:latin typeface="Arial"/>
                <a:ea typeface="Arial"/>
                <a:cs typeface="Arial"/>
              </a:rPr>
              <a:t>. </a:t>
            </a:r>
            <a:r>
              <a:rPr lang="vi-VN" sz="1400" dirty="0">
                <a:ea typeface="Arial"/>
                <a:cs typeface="Arial"/>
              </a:rPr>
              <a:t>Tổ chức </a:t>
            </a:r>
            <a:r>
              <a:rPr lang="vi-VN" sz="1400" dirty="0">
                <a:solidFill>
                  <a:srgbClr val="FF0000"/>
                </a:solidFill>
                <a:ea typeface="Arial"/>
                <a:cs typeface="Arial"/>
              </a:rPr>
              <a:t>thu thiết bị</a:t>
            </a:r>
            <a:r>
              <a:rPr lang="vi-VN" sz="1400" dirty="0">
                <a:ea typeface="Arial"/>
                <a:cs typeface="Arial"/>
              </a:rPr>
              <a:t> thu, phát thông tin ngay </a:t>
            </a:r>
            <a:r>
              <a:rPr lang="vi-VN" sz="1400" dirty="0">
                <a:solidFill>
                  <a:srgbClr val="FF0000"/>
                </a:solidFill>
                <a:ea typeface="Arial"/>
                <a:cs typeface="Arial"/>
              </a:rPr>
              <a:t>trước mỗi buổi thi</a:t>
            </a:r>
            <a:r>
              <a:rPr lang="en-US" sz="1400" dirty="0">
                <a:latin typeface="Arial"/>
                <a:ea typeface="Arial"/>
                <a:cs typeface="Arial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2B4B82"/>
              </a:buClr>
              <a:buSzPts val="2000"/>
            </a:pPr>
            <a:r>
              <a:rPr lang="en-US" sz="1400" b="1" dirty="0">
                <a:latin typeface="Arial (Body)"/>
              </a:rPr>
              <a:t>6</a:t>
            </a:r>
            <a:r>
              <a:rPr lang="en-US" sz="1400" dirty="0">
                <a:latin typeface="Arial (Body)"/>
              </a:rPr>
              <a:t>. </a:t>
            </a:r>
            <a:r>
              <a:rPr lang="en-US" sz="1400" dirty="0" err="1">
                <a:latin typeface="Arial (Body)"/>
              </a:rPr>
              <a:t>Căn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cứ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bảng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thống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kê</a:t>
            </a:r>
            <a:r>
              <a:rPr lang="en-US" sz="1400" dirty="0">
                <a:latin typeface="Arial (Body)"/>
              </a:rPr>
              <a:t> DS </a:t>
            </a:r>
            <a:r>
              <a:rPr lang="en-US" sz="1400" dirty="0" err="1">
                <a:latin typeface="Arial (Body)"/>
              </a:rPr>
              <a:t>mã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đề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các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môn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thi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theo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phòng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thi</a:t>
            </a:r>
            <a:r>
              <a:rPr lang="en-US" sz="1400" dirty="0">
                <a:latin typeface="Arial (Body)"/>
              </a:rPr>
              <a:t>: </a:t>
            </a:r>
            <a:r>
              <a:rPr lang="en-US" sz="1400" dirty="0" err="1">
                <a:latin typeface="Arial (Body)"/>
                <a:sym typeface="Wingdings" panose="05000000000000000000" pitchFamily="2" charset="2"/>
              </a:rPr>
              <a:t>phát</a:t>
            </a:r>
            <a:r>
              <a:rPr lang="en-US" sz="1400" dirty="0">
                <a:latin typeface="Arial (Body)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Arial (Body)"/>
                <a:sym typeface="Wingdings" panose="05000000000000000000" pitchFamily="2" charset="2"/>
              </a:rPr>
              <a:t>túi</a:t>
            </a:r>
            <a:r>
              <a:rPr lang="en-US" sz="1400" dirty="0">
                <a:latin typeface="Arial (Body)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Arial (Body)"/>
                <a:sym typeface="Wingdings" panose="05000000000000000000" pitchFamily="2" charset="2"/>
              </a:rPr>
              <a:t>đựng</a:t>
            </a:r>
            <a:r>
              <a:rPr lang="en-US" sz="1400" dirty="0">
                <a:latin typeface="Arial (Body)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Arial (Body)"/>
                <a:sym typeface="Wingdings" panose="05000000000000000000" pitchFamily="2" charset="2"/>
              </a:rPr>
              <a:t>đề</a:t>
            </a:r>
            <a:r>
              <a:rPr lang="en-US" sz="1400" dirty="0">
                <a:latin typeface="Arial (Body)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Arial (Body)"/>
                <a:sym typeface="Wingdings" panose="05000000000000000000" pitchFamily="2" charset="2"/>
              </a:rPr>
              <a:t>thi</a:t>
            </a:r>
            <a:r>
              <a:rPr lang="en-US" sz="1400" dirty="0">
                <a:latin typeface="Arial (Body)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Arial (Body)"/>
                <a:sym typeface="Wingdings" panose="05000000000000000000" pitchFamily="2" charset="2"/>
              </a:rPr>
              <a:t>cho</a:t>
            </a:r>
            <a:r>
              <a:rPr lang="en-US" sz="1400" dirty="0">
                <a:latin typeface="Arial (Body)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Arial (Body)"/>
                <a:sym typeface="Wingdings" panose="05000000000000000000" pitchFamily="2" charset="2"/>
              </a:rPr>
              <a:t>Giám</a:t>
            </a:r>
            <a:r>
              <a:rPr lang="en-US" sz="1400" dirty="0">
                <a:latin typeface="Arial (Body)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Arial (Body)"/>
                <a:sym typeface="Wingdings" panose="05000000000000000000" pitchFamily="2" charset="2"/>
              </a:rPr>
              <a:t>thị</a:t>
            </a:r>
            <a:r>
              <a:rPr lang="en-US" sz="1400" dirty="0">
                <a:latin typeface="Arial (Body)"/>
                <a:sym typeface="Wingdings" panose="05000000000000000000" pitchFamily="2" charset="2"/>
              </a:rPr>
              <a:t> 1.</a:t>
            </a:r>
            <a:endParaRPr lang="en-US" sz="1400" dirty="0">
              <a:latin typeface="Arial (Body)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2B4B82"/>
              </a:buClr>
              <a:buSzPts val="2000"/>
            </a:pPr>
            <a:r>
              <a:rPr lang="en-US" sz="1400" b="1" dirty="0">
                <a:latin typeface="Arial (Body)"/>
                <a:ea typeface="Arial"/>
                <a:cs typeface="Arial"/>
              </a:rPr>
              <a:t>7.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Trường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hợp</a:t>
            </a:r>
            <a:r>
              <a:rPr lang="en-US" sz="1400" dirty="0">
                <a:latin typeface="Arial (Body)"/>
                <a:ea typeface="Arial"/>
                <a:cs typeface="Arial"/>
              </a:rPr>
              <a:t> TS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sử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dụng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phương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tiện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thu</a:t>
            </a:r>
            <a:r>
              <a:rPr lang="en-US" sz="1400" dirty="0">
                <a:latin typeface="Arial (Body)"/>
                <a:ea typeface="Arial"/>
                <a:cs typeface="Arial"/>
              </a:rPr>
              <a:t>/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phát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để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gian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lận</a:t>
            </a:r>
            <a:r>
              <a:rPr lang="en-US" sz="1400" dirty="0">
                <a:latin typeface="Arial (Body)"/>
                <a:ea typeface="Arial"/>
                <a:cs typeface="Arial"/>
              </a:rPr>
              <a:t>: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phối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hợp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lực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lượng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công</a:t>
            </a:r>
            <a:r>
              <a:rPr lang="en-US" sz="1400" dirty="0">
                <a:latin typeface="Arial (Body)"/>
                <a:ea typeface="Arial"/>
                <a:cs typeface="Arial"/>
              </a:rPr>
              <a:t> an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kiểm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tra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thiết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bị</a:t>
            </a:r>
            <a:r>
              <a:rPr lang="en-US" sz="1400" dirty="0">
                <a:latin typeface="Arial (Body)"/>
                <a:ea typeface="Arial"/>
                <a:cs typeface="Arial"/>
              </a:rPr>
              <a:t>,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niêm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phong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bài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thi</a:t>
            </a:r>
            <a:r>
              <a:rPr lang="en-US" sz="1400" dirty="0">
                <a:latin typeface="Arial (Body)"/>
                <a:ea typeface="Arial"/>
                <a:cs typeface="Arial"/>
              </a:rPr>
              <a:t>, tang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vật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theo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quy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định</a:t>
            </a:r>
            <a:r>
              <a:rPr lang="en-US" sz="1400" dirty="0">
                <a:latin typeface="Arial (Body)"/>
                <a:ea typeface="Arial"/>
                <a:cs typeface="Arial"/>
              </a:rPr>
              <a:t>.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Lập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biên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bản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đình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chỉ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thi</a:t>
            </a:r>
            <a:r>
              <a:rPr lang="en-US" sz="1400" dirty="0">
                <a:latin typeface="Arial (Body)"/>
                <a:ea typeface="Arial"/>
                <a:cs typeface="Arial"/>
              </a:rPr>
              <a:t>,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cho</a:t>
            </a:r>
            <a:r>
              <a:rPr lang="en-US" sz="1400" dirty="0">
                <a:latin typeface="Arial (Body)"/>
                <a:ea typeface="Arial"/>
                <a:cs typeface="Arial"/>
              </a:rPr>
              <a:t> TS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rời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khỏi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phòng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thi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về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phòng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dự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phòng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đến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khi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hết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giờ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thi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của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buổi</a:t>
            </a:r>
            <a:r>
              <a:rPr lang="en-US" sz="1400" dirty="0">
                <a:latin typeface="Arial (Body)"/>
                <a:ea typeface="Arial"/>
                <a:cs typeface="Arial"/>
              </a:rPr>
              <a:t> </a:t>
            </a:r>
            <a:r>
              <a:rPr lang="en-US" sz="1400" dirty="0" err="1">
                <a:latin typeface="Arial (Body)"/>
                <a:ea typeface="Arial"/>
                <a:cs typeface="Arial"/>
              </a:rPr>
              <a:t>thi</a:t>
            </a:r>
            <a:r>
              <a:rPr lang="en-US" sz="1400" dirty="0">
                <a:latin typeface="Arial (Body)"/>
                <a:ea typeface="Arial"/>
                <a:cs typeface="Arial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2B4B82"/>
              </a:buClr>
              <a:buSzPts val="2000"/>
            </a:pPr>
            <a:r>
              <a:rPr lang="en-US" sz="1400" b="1" dirty="0">
                <a:latin typeface="Arial (Body)"/>
              </a:rPr>
              <a:t>8. </a:t>
            </a:r>
            <a:r>
              <a:rPr lang="en-US" sz="1400" dirty="0" err="1">
                <a:latin typeface="Arial (Body)"/>
              </a:rPr>
              <a:t>Tổ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chức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thu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bài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thi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phải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đảm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bảo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đủ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bài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thi</a:t>
            </a:r>
            <a:r>
              <a:rPr lang="en-US" sz="1400" dirty="0">
                <a:latin typeface="Arial (Body)"/>
              </a:rPr>
              <a:t>/</a:t>
            </a:r>
            <a:r>
              <a:rPr lang="en-US" sz="1400" dirty="0" err="1">
                <a:latin typeface="Arial (Body)"/>
              </a:rPr>
              <a:t>tờ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giấy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thi</a:t>
            </a:r>
            <a:r>
              <a:rPr lang="en-US" sz="1400" dirty="0">
                <a:latin typeface="Arial (Body)"/>
              </a:rPr>
              <a:t>, </a:t>
            </a:r>
            <a:r>
              <a:rPr lang="en-US" sz="1400" dirty="0" err="1">
                <a:latin typeface="Arial (Body)"/>
              </a:rPr>
              <a:t>chữ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ký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Giám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thị</a:t>
            </a:r>
            <a:r>
              <a:rPr lang="en-US" sz="1400" dirty="0">
                <a:latin typeface="Arial (Body)"/>
              </a:rPr>
              <a:t>, </a:t>
            </a:r>
            <a:r>
              <a:rPr lang="en-US" sz="1400" dirty="0" err="1">
                <a:latin typeface="Arial (Body)"/>
              </a:rPr>
              <a:t>số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tờ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ghi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trên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Phiếu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thu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bài</a:t>
            </a:r>
            <a:endParaRPr lang="en-US" sz="1400" dirty="0">
              <a:latin typeface="Arial (Body)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2B4B82"/>
              </a:buClr>
              <a:buSzPts val="2000"/>
            </a:pPr>
            <a:r>
              <a:rPr lang="en-US" sz="1400" b="1" dirty="0">
                <a:latin typeface="Arial (Body)"/>
              </a:rPr>
              <a:t>9</a:t>
            </a:r>
            <a:r>
              <a:rPr lang="en-US" sz="1400" dirty="0">
                <a:latin typeface="Arial (Body)"/>
              </a:rPr>
              <a:t>. </a:t>
            </a:r>
            <a:r>
              <a:rPr lang="en-US" sz="1400" dirty="0" err="1">
                <a:latin typeface="Arial (Body)"/>
              </a:rPr>
              <a:t>Giám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sát</a:t>
            </a:r>
            <a:r>
              <a:rPr lang="en-US" sz="1400" dirty="0">
                <a:latin typeface="Arial (Body)"/>
              </a:rPr>
              <a:t>, </a:t>
            </a:r>
            <a:r>
              <a:rPr lang="en-US" sz="1400" dirty="0" err="1">
                <a:latin typeface="Arial (Body)"/>
              </a:rPr>
              <a:t>kiểm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tra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báo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cáo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nhanh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của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Thư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ký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trên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hệ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thống</a:t>
            </a:r>
            <a:r>
              <a:rPr lang="en-US" sz="1400" dirty="0">
                <a:latin typeface="Arial (Body)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2B4B82"/>
              </a:buClr>
              <a:buSzPts val="2000"/>
            </a:pPr>
            <a:r>
              <a:rPr lang="en-US" sz="1400" b="1" dirty="0">
                <a:latin typeface="Arial (Body)"/>
              </a:rPr>
              <a:t>10</a:t>
            </a:r>
            <a:r>
              <a:rPr lang="en-US" sz="1400" dirty="0">
                <a:latin typeface="Arial (Body)"/>
              </a:rPr>
              <a:t>. </a:t>
            </a:r>
            <a:r>
              <a:rPr lang="en-US" sz="1400" dirty="0" err="1">
                <a:latin typeface="Arial (Body)"/>
              </a:rPr>
              <a:t>Nộp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bài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thi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đúng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địa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điểm</a:t>
            </a:r>
            <a:r>
              <a:rPr lang="en-US" sz="1400" dirty="0">
                <a:latin typeface="Arial (Body)"/>
              </a:rPr>
              <a:t>, </a:t>
            </a:r>
            <a:r>
              <a:rPr lang="en-US" sz="1400" dirty="0" err="1">
                <a:latin typeface="Arial (Body)"/>
              </a:rPr>
              <a:t>đúng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thời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gian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quy</a:t>
            </a:r>
            <a:r>
              <a:rPr lang="en-US" sz="1400" dirty="0">
                <a:latin typeface="Arial (Body)"/>
              </a:rPr>
              <a:t> </a:t>
            </a:r>
            <a:r>
              <a:rPr lang="en-US" sz="1400" dirty="0" err="1">
                <a:latin typeface="Arial (Body)"/>
              </a:rPr>
              <a:t>định</a:t>
            </a:r>
            <a:r>
              <a:rPr lang="en-US" sz="1400" dirty="0">
                <a:latin typeface="Arial (Body)"/>
              </a:rPr>
              <a:t>.</a:t>
            </a: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-10160" y="-6123"/>
            <a:ext cx="9169400" cy="4996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151"/>
            <a:ext cx="7886700" cy="469106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ĐỐI VỚI TRƯỞNG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THI</a:t>
            </a:r>
            <a:endParaRPr lang="vi-VN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30059" y="4918443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14900"/>
            <a:ext cx="2057400" cy="273844"/>
          </a:xfrm>
        </p:spPr>
        <p:txBody>
          <a:bodyPr/>
          <a:lstStyle/>
          <a:p>
            <a:fld id="{F6407991-469F-4279-B0EC-DBE237D6F554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7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B19260-43D3-44FE-85EC-B99521FA8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7" y="1962150"/>
            <a:ext cx="1081844" cy="162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4178-BA98-41B1-8B65-A8EF6F6B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590550"/>
            <a:ext cx="7715250" cy="4057650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2B4B82"/>
              </a:buClr>
              <a:buSzPts val="2000"/>
              <a:buNone/>
            </a:pPr>
            <a:r>
              <a:rPr lang="en-US" sz="1400" b="1" dirty="0">
                <a:latin typeface="Arial"/>
                <a:ea typeface="Arial"/>
                <a:cs typeface="Arial"/>
              </a:rPr>
              <a:t>1. </a:t>
            </a:r>
            <a:r>
              <a:rPr lang="en-US" sz="1400" dirty="0" err="1">
                <a:latin typeface="Arial"/>
                <a:ea typeface="Arial"/>
                <a:cs typeface="Arial"/>
              </a:rPr>
              <a:t>Chỉ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sử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dụng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bút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mực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đỏ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)</a:t>
            </a:r>
            <a:r>
              <a:rPr lang="en-US" sz="140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dirty="0">
                <a:latin typeface="Arial"/>
                <a:ea typeface="Arial"/>
                <a:cs typeface="Arial"/>
              </a:rPr>
              <a:t>do </a:t>
            </a:r>
            <a:r>
              <a:rPr lang="en-US" sz="1400" dirty="0" err="1">
                <a:latin typeface="Arial"/>
                <a:ea typeface="Arial"/>
                <a:cs typeface="Arial"/>
              </a:rPr>
              <a:t>Trưởng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Điểm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phát</a:t>
            </a:r>
            <a:r>
              <a:rPr lang="en-US" sz="1400" dirty="0">
                <a:latin typeface="Arial"/>
                <a:ea typeface="Arial"/>
                <a:cs typeface="Arial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2B4B82"/>
              </a:buClr>
              <a:buSzPts val="2000"/>
              <a:buNone/>
            </a:pPr>
            <a:r>
              <a:rPr lang="en-US" sz="1400" b="1" dirty="0">
                <a:latin typeface="Arial"/>
                <a:ea typeface="Arial"/>
                <a:cs typeface="Arial"/>
              </a:rPr>
              <a:t>2</a:t>
            </a:r>
            <a:r>
              <a:rPr lang="en-US" sz="1400" dirty="0">
                <a:latin typeface="Arial"/>
                <a:ea typeface="Arial"/>
                <a:cs typeface="Arial"/>
              </a:rPr>
              <a:t>. </a:t>
            </a:r>
            <a:r>
              <a:rPr lang="vi-VN" sz="1400" dirty="0">
                <a:ea typeface="Arial"/>
                <a:cs typeface="Arial"/>
                <a:sym typeface="Arial"/>
              </a:rPr>
              <a:t>Bốc thăm cách đánh số báo danh trong phòng thi; </a:t>
            </a:r>
            <a:r>
              <a:rPr lang="vi-VN" sz="14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phát đề thi theo thứ tự </a:t>
            </a:r>
            <a:r>
              <a:rPr lang="vi-VN" sz="1400" dirty="0">
                <a:ea typeface="Arial"/>
                <a:cs typeface="Arial"/>
                <a:sym typeface="Arial"/>
              </a:rPr>
              <a:t>từ trên xuống dưới, từ phải sang trái </a:t>
            </a:r>
            <a:r>
              <a:rPr lang="vi-VN" sz="1400" i="1" dirty="0">
                <a:ea typeface="Arial"/>
                <a:cs typeface="Arial"/>
                <a:sym typeface="Arial"/>
              </a:rPr>
              <a:t>(tính từ bàn giáo viên nhìn xuống)</a:t>
            </a:r>
            <a:r>
              <a:rPr lang="vi-VN" sz="1400" dirty="0">
                <a:ea typeface="Arial"/>
                <a:cs typeface="Arial"/>
                <a:sym typeface="Arial"/>
              </a:rPr>
              <a:t>; đối với bài thi tự chọn </a:t>
            </a:r>
            <a:r>
              <a:rPr lang="vi-VN" sz="14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phát lần lượt từng môn</a:t>
            </a:r>
            <a:r>
              <a:rPr lang="vi-VN" sz="140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.</a:t>
            </a:r>
            <a:endParaRPr lang="vi-VN" sz="1600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2B4B82"/>
              </a:buClr>
              <a:buSzPts val="2000"/>
              <a:buNone/>
            </a:pP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vi-VN" sz="1400" dirty="0">
                <a:ea typeface="Arial"/>
                <a:cs typeface="Arial"/>
                <a:sym typeface="Arial"/>
              </a:rPr>
              <a:t>Thực hiện cho thí sinh </a:t>
            </a:r>
            <a:r>
              <a:rPr lang="vi-VN" sz="14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chứng kiến còn nguyên niêm phong tất cả các bì đề thi ngay từ đầu buổi thi (ca 1) </a:t>
            </a:r>
            <a:r>
              <a:rPr lang="vi-VN" sz="1400" dirty="0">
                <a:ea typeface="Arial"/>
                <a:cs typeface="Arial"/>
                <a:sym typeface="Arial"/>
              </a:rPr>
              <a:t>để giảm thiểu công việc phải thực hiện giữa 2 ca thi.</a:t>
            </a:r>
            <a:endParaRPr lang="vi-VN" sz="1600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2B4B82"/>
              </a:buClr>
              <a:buSzPts val="2000"/>
              <a:buNone/>
            </a:pPr>
            <a:r>
              <a:rPr lang="en-US" sz="1400" b="1" dirty="0">
                <a:latin typeface="Arial"/>
                <a:ea typeface="Arial"/>
                <a:cs typeface="Arial"/>
              </a:rPr>
              <a:t>4. </a:t>
            </a:r>
            <a:r>
              <a:rPr lang="en-US" sz="1400" dirty="0" err="1">
                <a:latin typeface="Arial"/>
                <a:ea typeface="Arial"/>
                <a:cs typeface="Arial"/>
              </a:rPr>
              <a:t>Nhắc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nhở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thí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sinh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kiểm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tra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tình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trạng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của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đề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và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báo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cho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Giám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thị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vi-VN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chậm nhất 05 phút </a:t>
            </a:r>
            <a:r>
              <a:rPr lang="vi-VN" sz="1400" dirty="0">
                <a:latin typeface="Arial"/>
                <a:ea typeface="Arial"/>
                <a:cs typeface="Arial"/>
              </a:rPr>
              <a:t>từ thời điểm bắt đầu tính giờ làm bài</a:t>
            </a:r>
            <a:r>
              <a:rPr lang="vi-VN" sz="1400" dirty="0">
                <a:ea typeface="Arial"/>
                <a:cs typeface="Arial"/>
              </a:rPr>
              <a:t>; không được đứng gần thí sinh, giúp đỡ thí sinh làm bài thi </a:t>
            </a:r>
            <a:r>
              <a:rPr lang="vi-VN" sz="1400" b="1" dirty="0">
                <a:solidFill>
                  <a:srgbClr val="FF0000"/>
                </a:solidFill>
                <a:ea typeface="Arial"/>
                <a:cs typeface="Arial"/>
              </a:rPr>
              <a:t>dưới bất kỳ hình thức nào</a:t>
            </a:r>
            <a:r>
              <a:rPr lang="vi-VN" sz="1400" dirty="0">
                <a:ea typeface="Arial"/>
                <a:cs typeface="Arial"/>
              </a:rPr>
              <a:t>; chỉ được trả lời công khai tại phòng thi các câu hỏi của thí sinh trong phạm vi quy định.</a:t>
            </a:r>
            <a:endParaRPr lang="vi-VN" sz="1400" dirty="0">
              <a:latin typeface="Arial"/>
              <a:ea typeface="Arial"/>
              <a:cs typeface="Arial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2B4B82"/>
              </a:buClr>
              <a:buSzPts val="2000"/>
              <a:buNone/>
            </a:pP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5. </a:t>
            </a:r>
            <a:r>
              <a:rPr lang="vi-VN" sz="1400" dirty="0">
                <a:ea typeface="Arial"/>
                <a:cs typeface="Arial"/>
                <a:sym typeface="Arial"/>
              </a:rPr>
              <a:t>Đề thi, giấy nháp của thí sinh thi ca 1 được </a:t>
            </a:r>
            <a:r>
              <a:rPr lang="vi-VN" sz="14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niêm phong và bảo quản tại phòng thi</a:t>
            </a:r>
            <a:r>
              <a:rPr lang="vi-VN" sz="1400" dirty="0">
                <a:ea typeface="Arial"/>
                <a:cs typeface="Arial"/>
                <a:sym typeface="Arial"/>
              </a:rPr>
              <a:t> cho đến khi kết thúc buổi thi tự chọn (kết thúc ca 2).</a:t>
            </a:r>
            <a:endParaRPr lang="vi-VN" sz="16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-10160" y="-6123"/>
            <a:ext cx="9169400" cy="4996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 txBox="1">
            <a:spLocks/>
          </p:cNvSpPr>
          <p:nvPr/>
        </p:nvSpPr>
        <p:spPr>
          <a:xfrm>
            <a:off x="762000" y="1"/>
            <a:ext cx="7886700" cy="469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 ĐỐI VỚI GIÁM THỊ</a:t>
            </a:r>
            <a:endParaRPr lang="vi-VN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-2136" y="4931321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14900"/>
            <a:ext cx="2057400" cy="273844"/>
          </a:xfrm>
        </p:spPr>
        <p:txBody>
          <a:bodyPr/>
          <a:lstStyle/>
          <a:p>
            <a:fld id="{F6407991-469F-4279-B0EC-DBE237D6F554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9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B19260-43D3-44FE-85EC-B99521FA8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8350"/>
            <a:ext cx="1081844" cy="162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Google Shape;373;p16"/>
          <p:cNvSpPr txBox="1">
            <a:spLocks/>
          </p:cNvSpPr>
          <p:nvPr/>
        </p:nvSpPr>
        <p:spPr>
          <a:xfrm>
            <a:off x="1331904" y="685800"/>
            <a:ext cx="7583496" cy="3886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2B4B82"/>
              </a:buClr>
              <a:buSzPts val="2000"/>
              <a:buNone/>
            </a:pPr>
            <a:r>
              <a:rPr lang="en-US" sz="1400" b="1" dirty="0">
                <a:latin typeface="Arial"/>
                <a:ea typeface="Arial"/>
                <a:cs typeface="Arial"/>
              </a:rPr>
              <a:t>6. </a:t>
            </a:r>
            <a:r>
              <a:rPr lang="vi-VN" sz="1400" dirty="0">
                <a:ea typeface="Arial"/>
                <a:cs typeface="Arial"/>
              </a:rPr>
              <a:t>Các phản ánh về đề thi và các sự cố bất thường trong phòng thi phải </a:t>
            </a:r>
            <a:r>
              <a:rPr lang="vi-VN" sz="1400" b="1" dirty="0">
                <a:solidFill>
                  <a:srgbClr val="FF0000"/>
                </a:solidFill>
                <a:ea typeface="Arial"/>
                <a:cs typeface="Arial"/>
              </a:rPr>
              <a:t>báo ngay cho 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T</a:t>
            </a:r>
            <a:r>
              <a:rPr lang="vi-VN" sz="1400" b="1" dirty="0">
                <a:solidFill>
                  <a:srgbClr val="FF0000"/>
                </a:solidFill>
                <a:ea typeface="Arial"/>
                <a:cs typeface="Arial"/>
              </a:rPr>
              <a:t>rưởng 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Đ</a:t>
            </a:r>
            <a:r>
              <a:rPr lang="vi-VN" sz="1400" b="1" dirty="0">
                <a:solidFill>
                  <a:srgbClr val="FF0000"/>
                </a:solidFill>
                <a:ea typeface="Arial"/>
                <a:cs typeface="Arial"/>
              </a:rPr>
              <a:t>iểm thi</a:t>
            </a:r>
            <a:r>
              <a:rPr lang="en-US" sz="140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dirty="0">
                <a:latin typeface="Arial"/>
                <a:ea typeface="Arial"/>
                <a:cs typeface="Arial"/>
              </a:rPr>
              <a:t>(qua </a:t>
            </a:r>
            <a:r>
              <a:rPr lang="en-US" sz="1400" dirty="0" err="1">
                <a:latin typeface="Arial"/>
                <a:ea typeface="Arial"/>
                <a:cs typeface="Arial"/>
              </a:rPr>
              <a:t>Giám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sát</a:t>
            </a:r>
            <a:r>
              <a:rPr lang="en-US" sz="1400" dirty="0">
                <a:latin typeface="Arial"/>
                <a:ea typeface="Arial"/>
                <a:cs typeface="Arial"/>
              </a:rPr>
              <a:t>);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2B4B82"/>
              </a:buClr>
              <a:buSzPts val="2000"/>
              <a:buNone/>
            </a:pPr>
            <a:r>
              <a:rPr lang="en-US" sz="1400" b="1" dirty="0">
                <a:latin typeface="Arial"/>
                <a:ea typeface="Arial"/>
                <a:cs typeface="Arial"/>
              </a:rPr>
              <a:t>7. </a:t>
            </a:r>
            <a:r>
              <a:rPr lang="en-US" sz="1400" dirty="0" err="1">
                <a:latin typeface="Arial"/>
                <a:ea typeface="Arial"/>
                <a:cs typeface="Arial"/>
              </a:rPr>
              <a:t>Kiểm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đếm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công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việc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theo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Checklist</a:t>
            </a:r>
            <a:r>
              <a:rPr lang="en-US" sz="140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2B4B82"/>
              </a:buClr>
              <a:buSzPts val="2000"/>
              <a:buNone/>
            </a:pPr>
            <a:r>
              <a:rPr lang="en-US" sz="1400" b="1" dirty="0">
                <a:latin typeface="Arial"/>
                <a:ea typeface="Arial"/>
                <a:cs typeface="Arial"/>
              </a:rPr>
              <a:t>8.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Chỉ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cho</a:t>
            </a:r>
            <a:r>
              <a:rPr lang="en-US" sz="1400" dirty="0">
                <a:latin typeface="Arial"/>
                <a:ea typeface="Arial"/>
                <a:cs typeface="Arial"/>
              </a:rPr>
              <a:t> TS </a:t>
            </a:r>
            <a:r>
              <a:rPr lang="en-US" sz="1400" dirty="0" err="1">
                <a:latin typeface="Arial"/>
                <a:ea typeface="Arial"/>
                <a:cs typeface="Arial"/>
              </a:rPr>
              <a:t>ra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khỏi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phòng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và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khu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vực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sau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2/3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thời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gian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với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môn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tự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luận</a:t>
            </a:r>
            <a:r>
              <a:rPr lang="en-US" sz="140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dirty="0">
                <a:latin typeface="Arial"/>
                <a:ea typeface="Arial"/>
                <a:cs typeface="Arial"/>
              </a:rPr>
              <a:t>(</a:t>
            </a:r>
            <a:r>
              <a:rPr lang="en-US" sz="1400" dirty="0" err="1">
                <a:latin typeface="Arial"/>
                <a:ea typeface="Arial"/>
                <a:cs typeface="Arial"/>
              </a:rPr>
              <a:t>thu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lại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bài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thi</a:t>
            </a:r>
            <a:r>
              <a:rPr lang="en-US" sz="1400" dirty="0">
                <a:latin typeface="Arial"/>
                <a:ea typeface="Arial"/>
                <a:cs typeface="Arial"/>
              </a:rPr>
              <a:t>, </a:t>
            </a:r>
            <a:r>
              <a:rPr lang="en-US" sz="1400" dirty="0" err="1">
                <a:latin typeface="Arial"/>
                <a:ea typeface="Arial"/>
                <a:cs typeface="Arial"/>
              </a:rPr>
              <a:t>đề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thi</a:t>
            </a:r>
            <a:r>
              <a:rPr lang="en-US" sz="1400" dirty="0">
                <a:latin typeface="Arial"/>
                <a:ea typeface="Arial"/>
                <a:cs typeface="Arial"/>
              </a:rPr>
              <a:t>, </a:t>
            </a:r>
            <a:r>
              <a:rPr lang="en-US" sz="1400" dirty="0" err="1">
                <a:latin typeface="Arial"/>
                <a:ea typeface="Arial"/>
                <a:cs typeface="Arial"/>
              </a:rPr>
              <a:t>giấy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nháp</a:t>
            </a:r>
            <a:r>
              <a:rPr lang="en-US" sz="1400" dirty="0">
                <a:latin typeface="Arial"/>
                <a:ea typeface="Arial"/>
                <a:cs typeface="Arial"/>
              </a:rPr>
              <a:t>), </a:t>
            </a:r>
            <a:r>
              <a:rPr lang="en-US" sz="1400" b="1" dirty="0" err="1">
                <a:solidFill>
                  <a:srgbClr val="0000FF"/>
                </a:solidFill>
                <a:latin typeface="Arial"/>
                <a:ea typeface="Arial"/>
                <a:cs typeface="Arial"/>
              </a:rPr>
              <a:t>hết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Arial"/>
                <a:ea typeface="Arial"/>
                <a:cs typeface="Arial"/>
              </a:rPr>
              <a:t>giờ</a:t>
            </a:r>
            <a:r>
              <a:rPr lang="en-US" sz="140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với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môn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Arial"/>
                <a:ea typeface="Arial"/>
                <a:cs typeface="Arial"/>
              </a:rPr>
              <a:t>trắc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Arial"/>
                <a:ea typeface="Arial"/>
                <a:cs typeface="Arial"/>
              </a:rPr>
              <a:t>nghiệm</a:t>
            </a:r>
            <a:r>
              <a:rPr lang="en-US" sz="1400" dirty="0">
                <a:latin typeface="Arial"/>
                <a:ea typeface="Arial"/>
                <a:cs typeface="Arial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2B4B82"/>
              </a:buClr>
              <a:buSzPts val="2000"/>
              <a:buNone/>
            </a:pPr>
            <a:r>
              <a:rPr lang="en-US" sz="1400" b="1" dirty="0">
                <a:latin typeface="Arial"/>
                <a:ea typeface="Arial"/>
                <a:cs typeface="Arial"/>
              </a:rPr>
              <a:t>9. 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Khi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thu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bài</a:t>
            </a:r>
            <a:r>
              <a:rPr lang="en-US" sz="1400" dirty="0">
                <a:latin typeface="Arial"/>
                <a:ea typeface="Arial"/>
                <a:cs typeface="Arial"/>
              </a:rPr>
              <a:t>: </a:t>
            </a:r>
            <a:r>
              <a:rPr lang="en-US" sz="1400" dirty="0" err="1">
                <a:latin typeface="Arial"/>
                <a:ea typeface="Arial"/>
                <a:cs typeface="Arial"/>
              </a:rPr>
              <a:t>sắp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xếp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bài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theo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thứ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tự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tăng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dần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của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SBD</a:t>
            </a:r>
            <a:r>
              <a:rPr lang="en-US" sz="140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dirty="0">
                <a:latin typeface="Arial"/>
                <a:ea typeface="Arial"/>
                <a:cs typeface="Arial"/>
              </a:rPr>
              <a:t>(</a:t>
            </a:r>
            <a:r>
              <a:rPr lang="en-US" sz="1400" dirty="0" err="1">
                <a:latin typeface="Arial"/>
                <a:ea typeface="Arial"/>
                <a:cs typeface="Arial"/>
              </a:rPr>
              <a:t>nhỏ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trên</a:t>
            </a:r>
            <a:r>
              <a:rPr lang="en-US" sz="1400" dirty="0">
                <a:latin typeface="Arial"/>
                <a:ea typeface="Arial"/>
                <a:cs typeface="Arial"/>
              </a:rPr>
              <a:t>, </a:t>
            </a:r>
            <a:r>
              <a:rPr lang="en-US" sz="1400" dirty="0" err="1">
                <a:latin typeface="Arial"/>
                <a:ea typeface="Arial"/>
                <a:cs typeface="Arial"/>
              </a:rPr>
              <a:t>lớn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dưới</a:t>
            </a:r>
            <a:r>
              <a:rPr lang="en-US" sz="1400" dirty="0">
                <a:latin typeface="Arial"/>
                <a:ea typeface="Arial"/>
                <a:cs typeface="Arial"/>
              </a:rPr>
              <a:t>), </a:t>
            </a:r>
            <a:r>
              <a:rPr lang="en-US" sz="1400" dirty="0" err="1">
                <a:latin typeface="Arial"/>
                <a:ea typeface="Arial"/>
                <a:cs typeface="Arial"/>
              </a:rPr>
              <a:t>lồng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tờ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giấy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của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từng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bài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thi</a:t>
            </a:r>
            <a:r>
              <a:rPr lang="en-US" sz="1400" dirty="0">
                <a:latin typeface="Arial"/>
                <a:ea typeface="Arial"/>
                <a:cs typeface="Arial"/>
              </a:rPr>
              <a:t>, </a:t>
            </a:r>
            <a:r>
              <a:rPr lang="en-US" sz="1400" dirty="0" err="1">
                <a:latin typeface="Arial"/>
                <a:ea typeface="Arial"/>
                <a:cs typeface="Arial"/>
              </a:rPr>
              <a:t>kiểm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đếm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đủ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số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tờ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của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từng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bài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thi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đối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với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môn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tự</a:t>
            </a:r>
            <a:r>
              <a:rPr lang="en-US" sz="1400" dirty="0">
                <a:latin typeface="Arial"/>
                <a:ea typeface="Arial"/>
                <a:cs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</a:rPr>
              <a:t>luận</a:t>
            </a:r>
            <a:r>
              <a:rPr lang="en-US" sz="1400" dirty="0">
                <a:latin typeface="Arial"/>
                <a:ea typeface="Arial"/>
                <a:cs typeface="Arial"/>
              </a:rPr>
              <a:t>. </a:t>
            </a:r>
            <a:r>
              <a:rPr lang="vi-VN" sz="1400" dirty="0">
                <a:ea typeface="Arial"/>
                <a:cs typeface="Arial"/>
                <a:sym typeface="Arial"/>
              </a:rPr>
              <a:t>Kiểm tra </a:t>
            </a:r>
            <a:r>
              <a:rPr lang="vi-VN" sz="14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số báo danh, mã đề thi </a:t>
            </a:r>
            <a:r>
              <a:rPr lang="vi-VN" sz="1400" dirty="0">
                <a:ea typeface="Arial"/>
                <a:cs typeface="Arial"/>
                <a:sym typeface="Arial"/>
              </a:rPr>
              <a:t>để bảo đảm chính xác giữa phần ghi, phần tô trên phiếu TLTN với mã đề thi </a:t>
            </a:r>
            <a:r>
              <a:rPr lang="vi-VN" sz="14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đã phát và trên Phiếu thu bài thi</a:t>
            </a:r>
            <a:r>
              <a:rPr lang="vi-VN" sz="1400" b="1" dirty="0">
                <a:ea typeface="Arial"/>
                <a:cs typeface="Arial"/>
                <a:sym typeface="Arial"/>
              </a:rPr>
              <a:t>.</a:t>
            </a:r>
            <a:r>
              <a:rPr lang="en-US" sz="1400" b="1" dirty="0"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Tuyệt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đối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không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để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thiếu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bài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thi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giấy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thi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của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TS.</a:t>
            </a:r>
            <a:endParaRPr lang="vi-VN" sz="140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2B4B82"/>
              </a:buClr>
              <a:buSzPts val="2000"/>
              <a:buNone/>
            </a:pP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10. </a:t>
            </a:r>
            <a:r>
              <a:rPr lang="vi-VN" sz="1400" dirty="0">
                <a:latin typeface="Arial"/>
                <a:ea typeface="Arial"/>
                <a:cs typeface="Arial"/>
                <a:sym typeface="Arial"/>
              </a:rPr>
              <a:t>Bài thi </a:t>
            </a:r>
            <a:r>
              <a:rPr lang="vi-VN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 1 </a:t>
            </a:r>
            <a:r>
              <a:rPr lang="vi-VN" sz="1400" dirty="0">
                <a:latin typeface="Arial"/>
                <a:ea typeface="Arial"/>
                <a:cs typeface="Arial"/>
                <a:sym typeface="Arial"/>
              </a:rPr>
              <a:t>được đóng gói trong </a:t>
            </a:r>
            <a:r>
              <a:rPr lang="vi-VN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túi bài thi</a:t>
            </a:r>
            <a:r>
              <a:rPr lang="vi-VN" sz="1400" dirty="0">
                <a:latin typeface="Arial"/>
                <a:ea typeface="Arial"/>
                <a:cs typeface="Arial"/>
                <a:sym typeface="Arial"/>
              </a:rPr>
              <a:t>; bài thi </a:t>
            </a:r>
            <a:r>
              <a:rPr lang="vi-VN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 2</a:t>
            </a:r>
            <a:r>
              <a:rPr lang="vi-VN"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1400" dirty="0">
                <a:latin typeface="Arial"/>
                <a:ea typeface="Arial"/>
                <a:cs typeface="Arial"/>
                <a:sym typeface="Arial"/>
              </a:rPr>
              <a:t>được đóng gói trong</a:t>
            </a:r>
            <a:r>
              <a:rPr lang="vi-VN" sz="1400" b="1" dirty="0">
                <a:latin typeface="Arial"/>
                <a:ea typeface="Arial"/>
                <a:cs typeface="Arial"/>
                <a:sym typeface="Arial"/>
              </a:rPr>
              <a:t> 1 túi bài thi. </a:t>
            </a:r>
            <a:r>
              <a:rPr lang="vi-VN" sz="1400" dirty="0">
                <a:latin typeface="Arial"/>
                <a:ea typeface="Arial"/>
                <a:cs typeface="Arial"/>
                <a:sym typeface="Arial"/>
              </a:rPr>
              <a:t>(không phân biệt môn thi)</a:t>
            </a:r>
            <a:endParaRPr lang="vi-VN" sz="16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301"/>
            <a:ext cx="7886700" cy="4571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 </a:t>
            </a:r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 2018 –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 THỊ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-10160" y="-6123"/>
            <a:ext cx="9169400" cy="49962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 txBox="1">
            <a:spLocks/>
          </p:cNvSpPr>
          <p:nvPr/>
        </p:nvSpPr>
        <p:spPr>
          <a:xfrm>
            <a:off x="628650" y="1"/>
            <a:ext cx="7886700" cy="469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 ĐỐI VỚI GIÁM THỊ</a:t>
            </a:r>
            <a:endParaRPr lang="vi-VN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7181" y="4924882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14900"/>
            <a:ext cx="2057400" cy="273844"/>
          </a:xfrm>
        </p:spPr>
        <p:txBody>
          <a:bodyPr/>
          <a:lstStyle/>
          <a:p>
            <a:fld id="{F6407991-469F-4279-B0EC-DBE237D6F554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50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B19260-43D3-44FE-85EC-B99521FA8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22" y="1276350"/>
            <a:ext cx="1081844" cy="162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Google Shape;380;p17"/>
          <p:cNvSpPr txBox="1">
            <a:spLocks/>
          </p:cNvSpPr>
          <p:nvPr/>
        </p:nvSpPr>
        <p:spPr>
          <a:xfrm>
            <a:off x="1371600" y="666750"/>
            <a:ext cx="7543800" cy="25302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2B4B82"/>
              </a:buClr>
              <a:buSzPts val="2000"/>
              <a:buNone/>
            </a:pPr>
            <a:r>
              <a:rPr lang="en-US" sz="1400" b="1"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vi-VN" sz="1400">
                <a:latin typeface="Arial"/>
                <a:ea typeface="Arial"/>
                <a:cs typeface="Arial"/>
                <a:sym typeface="Arial"/>
              </a:rPr>
              <a:t>Kiểm tra số lượng thí sinh vắng thi tại phòng thi </a:t>
            </a:r>
            <a:r>
              <a:rPr lang="vi-VN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(15 phút sau khi tính giờ làm bài)</a:t>
            </a:r>
            <a:r>
              <a:rPr lang="vi-VN" sz="1400">
                <a:latin typeface="Arial"/>
                <a:ea typeface="Arial"/>
                <a:cs typeface="Arial"/>
                <a:sym typeface="Arial"/>
              </a:rPr>
              <a:t> và </a:t>
            </a:r>
            <a:r>
              <a:rPr lang="vi-VN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tổng hợp, nhập danh sách thí sinh vắng thi lên hệ thống </a:t>
            </a: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của Bộ GDĐT (đảm bảo đầy đủ, chính xác)</a:t>
            </a:r>
            <a:r>
              <a:rPr lang="vi-VN" sz="1400">
                <a:latin typeface="Arial"/>
                <a:ea typeface="Arial"/>
                <a:cs typeface="Arial"/>
                <a:sym typeface="Arial"/>
              </a:rPr>
              <a:t>. Trong quá trình tổ chức thi, nếu có thí sinh bị xử lý vi phạm Quy chế thi, phải cập nhật ngay lên hệ thống Quản lý thi</a:t>
            </a:r>
          </a:p>
          <a:p>
            <a:pPr marL="0" indent="0" algn="just">
              <a:lnSpc>
                <a:spcPct val="150000"/>
              </a:lnSpc>
              <a:spcBef>
                <a:spcPts val="1000"/>
              </a:spcBef>
              <a:buClr>
                <a:srgbClr val="2B4B82"/>
              </a:buClr>
              <a:buSzPts val="2000"/>
              <a:buNone/>
            </a:pPr>
            <a:r>
              <a:rPr lang="en-US" sz="1400" b="1"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vi-VN" sz="1400">
                <a:latin typeface="Arial"/>
                <a:ea typeface="Arial"/>
                <a:cs typeface="Arial"/>
                <a:sym typeface="Arial"/>
              </a:rPr>
              <a:t>Khi hoàn thành việc thu bài thi từ các giám thị, </a:t>
            </a:r>
            <a:r>
              <a:rPr lang="vi-VN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sử dụng Phiếu thu bài thi</a:t>
            </a:r>
            <a:r>
              <a:rPr lang="vi-V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1400">
                <a:latin typeface="Arial"/>
                <a:ea typeface="Arial"/>
                <a:cs typeface="Arial"/>
                <a:sym typeface="Arial"/>
              </a:rPr>
              <a:t>để rà soát danh sách thí sinh vắng thi, danh sách thí sinh vi phạm kỷ luật trên hệ thống Quản lý thi và </a:t>
            </a:r>
            <a:r>
              <a:rPr lang="vi-VN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cập nhật, chỉnh sửa </a:t>
            </a:r>
            <a:r>
              <a:rPr lang="vi-VN" sz="1400">
                <a:latin typeface="Arial"/>
                <a:ea typeface="Arial"/>
                <a:cs typeface="Arial"/>
                <a:sym typeface="Arial"/>
              </a:rPr>
              <a:t>nếu phát hiện có sai sót.</a:t>
            </a:r>
            <a:endParaRPr lang="vi-VN" sz="16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301"/>
            <a:ext cx="7886700" cy="4571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 </a:t>
            </a:r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 2018 –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 THỊ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-10160" y="-6123"/>
            <a:ext cx="9169400" cy="4996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 txBox="1">
            <a:spLocks/>
          </p:cNvSpPr>
          <p:nvPr/>
        </p:nvSpPr>
        <p:spPr>
          <a:xfrm>
            <a:off x="628650" y="1"/>
            <a:ext cx="7886700" cy="469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 ĐỐI VỚI THƯ KÝ</a:t>
            </a:r>
            <a:endParaRPr lang="vi-VN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-2136" y="4918443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14900"/>
            <a:ext cx="2057400" cy="273844"/>
          </a:xfrm>
        </p:spPr>
        <p:txBody>
          <a:bodyPr/>
          <a:lstStyle/>
          <a:p>
            <a:fld id="{F6407991-469F-4279-B0EC-DBE237D6F554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0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B19260-43D3-44FE-85EC-B99521FA8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" y="1504950"/>
            <a:ext cx="1081844" cy="162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Google Shape;367;p15"/>
          <p:cNvSpPr txBox="1">
            <a:spLocks/>
          </p:cNvSpPr>
          <p:nvPr/>
        </p:nvSpPr>
        <p:spPr>
          <a:xfrm>
            <a:off x="1408104" y="790968"/>
            <a:ext cx="7431096" cy="32285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2B4B82"/>
              </a:buClr>
              <a:buSzPts val="2000"/>
              <a:buNone/>
            </a:pP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1. </a:t>
            </a:r>
            <a:r>
              <a:rPr lang="vi-VN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Tất cả các thí sinh phải có mặt từ </a:t>
            </a:r>
            <a:r>
              <a:rPr lang="vi-VN" sz="14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đầu buổi thi </a:t>
            </a:r>
            <a:r>
              <a:rPr lang="vi-VN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kể cả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trường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hợp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vi-VN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chỉ thi ca 2;</a:t>
            </a:r>
            <a:endParaRPr lang="en-US"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indent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2B4B82"/>
              </a:buClr>
              <a:buSzPts val="2000"/>
              <a:buNone/>
            </a:pP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2.</a:t>
            </a:r>
            <a:r>
              <a:rPr lang="en-US" sz="16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Xuất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trình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Giấy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báo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dự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thi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kèm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Thẻ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CC/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CCCD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Hộ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chiếu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để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đối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chiếu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bảng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ảnh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khi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vào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phòng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thi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SzPts val="2000"/>
              <a:buNone/>
            </a:pP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3. </a:t>
            </a:r>
            <a:r>
              <a:rPr lang="vi-VN" sz="14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Không được phép ra ngoài </a:t>
            </a:r>
            <a:r>
              <a:rPr lang="vi-VN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trong suốt buổi thi trắc nghiệm.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2B4B82"/>
              </a:buClr>
              <a:buSzPts val="2000"/>
              <a:buNone/>
            </a:pP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4. </a:t>
            </a:r>
            <a:r>
              <a:rPr lang="vi-VN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Trường hợp nhất thiết phải ra ngoài phòng thi thì phải bố trí lực lượng giám sát chặt chẽ bảo đảm thí sinh </a:t>
            </a:r>
            <a:r>
              <a:rPr lang="vi-VN" sz="14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không trao đổi với người khác</a:t>
            </a:r>
          </a:p>
          <a:p>
            <a:pPr marL="0" indent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2B4B82"/>
              </a:buClr>
              <a:buSzPts val="2000"/>
              <a:buNone/>
            </a:pP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5. 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</a:t>
            </a:r>
            <a:r>
              <a:rPr lang="vi-VN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hí sinh </a:t>
            </a:r>
            <a:r>
              <a:rPr lang="vi-VN" sz="14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chỉ dự thi môn thi thứ hai</a:t>
            </a:r>
            <a:r>
              <a:rPr lang="vi-VN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trong bài thi tự chọn phải có mặt tại nơi gọi thí sinh vào phòng thi trước giờ phát đề thi </a:t>
            </a:r>
            <a:r>
              <a:rPr lang="vi-VN" sz="14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ít nhất 10 phút</a:t>
            </a:r>
            <a:r>
              <a:rPr lang="vi-VN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để làm công tác chuẩn bị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 txBox="1">
            <a:spLocks/>
          </p:cNvSpPr>
          <p:nvPr/>
        </p:nvSpPr>
        <p:spPr>
          <a:xfrm>
            <a:off x="628650" y="114301"/>
            <a:ext cx="78867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 CT 2018 –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 THỊ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-10160" y="-42422"/>
            <a:ext cx="9169400" cy="4996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 txBox="1">
            <a:spLocks/>
          </p:cNvSpPr>
          <p:nvPr/>
        </p:nvSpPr>
        <p:spPr>
          <a:xfrm>
            <a:off x="628650" y="1"/>
            <a:ext cx="7886700" cy="469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 ĐỐI VỚI THÍ SINH</a:t>
            </a:r>
            <a:endParaRPr lang="vi-VN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3620" y="4924882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14900"/>
            <a:ext cx="2057400" cy="273844"/>
          </a:xfrm>
        </p:spPr>
        <p:txBody>
          <a:bodyPr/>
          <a:lstStyle/>
          <a:p>
            <a:fld id="{F6407991-469F-4279-B0EC-DBE237D6F554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3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27" y="1918780"/>
            <a:ext cx="1187450" cy="125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28652"/>
            <a:ext cx="2921643" cy="4076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0" y="628651"/>
            <a:ext cx="3085070" cy="4076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3657601" y="1504355"/>
            <a:ext cx="20938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1200" b="1">
                <a:solidFill>
                  <a:srgbClr val="0B02BE"/>
                </a:solidFill>
                <a:latin typeface="Times New Roman (Headings)"/>
                <a:cs typeface="Arial" panose="020B0604020202020204" pitchFamily="34" charset="0"/>
              </a:rPr>
              <a:t>(trích Điều 21 Quy chế thi)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3351" y="3452847"/>
            <a:ext cx="19754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1200" b="1">
                <a:solidFill>
                  <a:srgbClr val="FF0000"/>
                </a:solidFill>
                <a:latin typeface="Times New Roman (Headings)"/>
                <a:cs typeface="Arial" panose="020B0604020202020204" pitchFamily="34" charset="0"/>
              </a:rPr>
              <a:t>Những thiết bị, vật dụng y tế liên quan đến hỗ trợ sức khỏe của Thí sinh được Công an TP kiểm tra, dán tem và được Giám thị kiểm tra trước khi vào phòng thi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 txBox="1">
            <a:spLocks/>
          </p:cNvSpPr>
          <p:nvPr/>
        </p:nvSpPr>
        <p:spPr>
          <a:xfrm>
            <a:off x="628650" y="114301"/>
            <a:ext cx="78867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 CT 2018 –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 THỊ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6"/>
          <a:srcRect t="-1" b="-1"/>
          <a:stretch/>
        </p:blipFill>
        <p:spPr>
          <a:xfrm>
            <a:off x="-10160" y="-6123"/>
            <a:ext cx="9169400" cy="49962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 txBox="1">
            <a:spLocks/>
          </p:cNvSpPr>
          <p:nvPr/>
        </p:nvSpPr>
        <p:spPr>
          <a:xfrm>
            <a:off x="628650" y="1"/>
            <a:ext cx="7886700" cy="469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THÍ SINH</a:t>
            </a:r>
            <a:endParaRPr lang="vi-VN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2937" y="4924882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14900"/>
            <a:ext cx="2057400" cy="273844"/>
          </a:xfrm>
        </p:spPr>
        <p:txBody>
          <a:bodyPr/>
          <a:lstStyle/>
          <a:p>
            <a:fld id="{F6407991-469F-4279-B0EC-DBE237D6F554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6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09750"/>
            <a:ext cx="1187450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666750"/>
            <a:ext cx="2930477" cy="4108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75" y="655320"/>
            <a:ext cx="2983575" cy="4119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 txBox="1">
            <a:spLocks/>
          </p:cNvSpPr>
          <p:nvPr/>
        </p:nvSpPr>
        <p:spPr>
          <a:xfrm>
            <a:off x="628650" y="114301"/>
            <a:ext cx="78867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 CT 2018 –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 THỊ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6"/>
          <a:srcRect t="-1" b="-1"/>
          <a:stretch/>
        </p:blipFill>
        <p:spPr>
          <a:xfrm>
            <a:off x="-10160" y="-6123"/>
            <a:ext cx="9169400" cy="49962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 txBox="1">
            <a:spLocks/>
          </p:cNvSpPr>
          <p:nvPr/>
        </p:nvSpPr>
        <p:spPr>
          <a:xfrm>
            <a:off x="628650" y="1"/>
            <a:ext cx="7886700" cy="469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THÍ SINH</a:t>
            </a:r>
            <a:endParaRPr lang="vi-VN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9376" y="4927511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14900"/>
            <a:ext cx="2057400" cy="273844"/>
          </a:xfrm>
        </p:spPr>
        <p:txBody>
          <a:bodyPr/>
          <a:lstStyle/>
          <a:p>
            <a:fld id="{F6407991-469F-4279-B0EC-DBE237D6F554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3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28800"/>
            <a:ext cx="1187450" cy="125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6" y="685800"/>
            <a:ext cx="3444023" cy="405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60" y="694275"/>
            <a:ext cx="3566545" cy="4049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 txBox="1">
            <a:spLocks/>
          </p:cNvSpPr>
          <p:nvPr/>
        </p:nvSpPr>
        <p:spPr>
          <a:xfrm>
            <a:off x="628650" y="114301"/>
            <a:ext cx="78867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 CT 2018 –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 THỊ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/>
          <a:srcRect t="-1" b="-1"/>
          <a:stretch/>
        </p:blipFill>
        <p:spPr>
          <a:xfrm>
            <a:off x="-10160" y="-6123"/>
            <a:ext cx="9169400" cy="4996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 txBox="1">
            <a:spLocks/>
          </p:cNvSpPr>
          <p:nvPr/>
        </p:nvSpPr>
        <p:spPr>
          <a:xfrm>
            <a:off x="628650" y="1"/>
            <a:ext cx="7886700" cy="469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THÍ SINH VI PHẠM QUY CHẾ THI</a:t>
            </a:r>
            <a:endParaRPr lang="vi-VN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07327" y="4916329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14900"/>
            <a:ext cx="2057400" cy="273844"/>
          </a:xfrm>
        </p:spPr>
        <p:txBody>
          <a:bodyPr/>
          <a:lstStyle/>
          <a:p>
            <a:fld id="{F6407991-469F-4279-B0EC-DBE237D6F554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68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28800"/>
            <a:ext cx="1187450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28650"/>
            <a:ext cx="3200400" cy="422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 txBox="1">
            <a:spLocks/>
          </p:cNvSpPr>
          <p:nvPr/>
        </p:nvSpPr>
        <p:spPr>
          <a:xfrm>
            <a:off x="628650" y="114301"/>
            <a:ext cx="78867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 CT 2018 –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 THỊ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 t="-1" b="-1"/>
          <a:stretch/>
        </p:blipFill>
        <p:spPr>
          <a:xfrm>
            <a:off x="-10160" y="-6123"/>
            <a:ext cx="9169400" cy="49962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 txBox="1">
            <a:spLocks/>
          </p:cNvSpPr>
          <p:nvPr/>
        </p:nvSpPr>
        <p:spPr>
          <a:xfrm>
            <a:off x="628650" y="1"/>
            <a:ext cx="7886700" cy="469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THÍ SINH VI PHẠM QUY CHẾ THI</a:t>
            </a:r>
            <a:endParaRPr lang="vi-VN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6200" y="4916329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28650"/>
            <a:ext cx="2895600" cy="422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14900"/>
            <a:ext cx="2057400" cy="273844"/>
          </a:xfrm>
        </p:spPr>
        <p:txBody>
          <a:bodyPr/>
          <a:lstStyle/>
          <a:p>
            <a:fld id="{F6407991-469F-4279-B0EC-DBE237D6F554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1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14900"/>
            <a:ext cx="2057400" cy="273844"/>
          </a:xfrm>
        </p:spPr>
        <p:txBody>
          <a:bodyPr/>
          <a:lstStyle/>
          <a:p>
            <a:fld id="{F6407991-469F-4279-B0EC-DBE237D6F554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9197E0-24EB-E0D3-6655-4CC4EAA06DB4}"/>
              </a:ext>
            </a:extLst>
          </p:cNvPr>
          <p:cNvSpPr txBox="1">
            <a:spLocks/>
          </p:cNvSpPr>
          <p:nvPr/>
        </p:nvSpPr>
        <p:spPr>
          <a:xfrm>
            <a:off x="724468" y="628651"/>
            <a:ext cx="7886132" cy="80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http://quanly.thitotnghiepthpt.edu.vn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(đăng nhập bằng tài khoản/mật khẩu được cấp khi nhận tài liệu tại Hội nghị)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1A29B1-1D74-3082-204E-9B3AD6D65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910482"/>
              </p:ext>
            </p:extLst>
          </p:nvPr>
        </p:nvGraphicFramePr>
        <p:xfrm>
          <a:off x="514066" y="1581150"/>
          <a:ext cx="8096533" cy="21869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92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5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gian</a:t>
                      </a:r>
                      <a:endParaRPr lang="en-US" sz="11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100" b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báo cáo</a:t>
                      </a:r>
                      <a:endParaRPr lang="en-US" sz="11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báo cáo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10/6/2026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 cáo về ngày làm thủ tục thi lên hệ thống theo các nội dung yêu cầu của báo cáo nhanh.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i="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16h00</a:t>
                      </a:r>
                      <a:endParaRPr lang="en-US" sz="14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 row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11/6 -</a:t>
                      </a:r>
                      <a:r>
                        <a:rPr lang="en-US" sz="1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12/6/2026</a:t>
                      </a:r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cáo nhanh qua hệ thống</a:t>
                      </a:r>
                      <a:endParaRPr lang="en-US" sz="1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phút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sau khi tính giờ làm bài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sz="1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thành báo cáo chính thức trên hệ thống </a:t>
                      </a:r>
                    </a:p>
                    <a:p>
                      <a:pPr algn="just"/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(căn cứ Phiếu thu bài, Biên bản)</a:t>
                      </a:r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 nhất 30 phút sau khi hết giờ làm bài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9E3F628-5D2B-E634-CA73-E12971B88FC8}"/>
              </a:ext>
            </a:extLst>
          </p:cNvPr>
          <p:cNvSpPr txBox="1">
            <a:spLocks/>
          </p:cNvSpPr>
          <p:nvPr/>
        </p:nvSpPr>
        <p:spPr>
          <a:xfrm>
            <a:off x="876868" y="3965299"/>
            <a:ext cx="7886132" cy="435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1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094.231.1638, 0243.8261434</a:t>
            </a:r>
            <a:r>
              <a:rPr lang="nl-NL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0243.8253743, 0243.9363240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 txBox="1">
            <a:spLocks/>
          </p:cNvSpPr>
          <p:nvPr/>
        </p:nvSpPr>
        <p:spPr>
          <a:xfrm>
            <a:off x="628650" y="114301"/>
            <a:ext cx="78867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 CT 2018 –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 THỊ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2"/>
          <a:srcRect t="-1" b="-1"/>
          <a:stretch/>
        </p:blipFill>
        <p:spPr>
          <a:xfrm>
            <a:off x="-10160" y="-6123"/>
            <a:ext cx="9169400" cy="49962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 txBox="1">
            <a:spLocks/>
          </p:cNvSpPr>
          <p:nvPr/>
        </p:nvSpPr>
        <p:spPr>
          <a:xfrm>
            <a:off x="628650" y="1"/>
            <a:ext cx="7886700" cy="469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TRÊN HỆ THỐNG CỦA BỘ GIÁO DỤC VÀ ĐÀO TẠO</a:t>
            </a:r>
            <a:endParaRPr lang="vi-VN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22" y="4933950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2" y="4000500"/>
            <a:ext cx="505648" cy="3750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2339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E1EEAFB-287F-AC37-0F75-FE76548E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8400" y="4818980"/>
            <a:ext cx="2743200" cy="273844"/>
          </a:xfrm>
        </p:spPr>
        <p:txBody>
          <a:bodyPr/>
          <a:lstStyle/>
          <a:p>
            <a:fld id="{5A92A2A7-272E-4FFC-9CE4-22CBCF0DDA54}" type="slidenum">
              <a:rPr lang="en-US" b="1" smtClean="0"/>
              <a:t>2</a:t>
            </a:fld>
            <a:endParaRPr lang="en-US" b="1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6FF0D8D-1511-5EDB-B202-F2AF87CCA4E9}"/>
              </a:ext>
            </a:extLst>
          </p:cNvPr>
          <p:cNvSpPr txBox="1">
            <a:spLocks/>
          </p:cNvSpPr>
          <p:nvPr/>
        </p:nvSpPr>
        <p:spPr>
          <a:xfrm>
            <a:off x="2997018" y="1028700"/>
            <a:ext cx="3048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E48C89-7935-8B39-668E-165FD048CB80}"/>
              </a:ext>
            </a:extLst>
          </p:cNvPr>
          <p:cNvGrpSpPr>
            <a:grpSpLocks/>
          </p:cNvGrpSpPr>
          <p:nvPr/>
        </p:nvGrpSpPr>
        <p:grpSpPr bwMode="auto">
          <a:xfrm>
            <a:off x="1774368" y="1921678"/>
            <a:ext cx="5595264" cy="1850222"/>
            <a:chOff x="1452219" y="1190172"/>
            <a:chExt cx="6229098" cy="53667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664053-922E-A4DD-9AFB-330948D69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8089" y="1190172"/>
              <a:ext cx="6223228" cy="1748642"/>
              <a:chOff x="1808856" y="1304449"/>
              <a:chExt cx="5402581" cy="1518051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113EB61-713F-A173-13AD-37E611C977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856" y="1454697"/>
                <a:ext cx="5402581" cy="1367803"/>
                <a:chOff x="1808856" y="1454697"/>
                <a:chExt cx="5402581" cy="1367803"/>
              </a:xfrm>
            </p:grpSpPr>
            <p:pic>
              <p:nvPicPr>
                <p:cNvPr id="61" name="Picture 60" descr="shadow_1_m">
                  <a:extLst>
                    <a:ext uri="{FF2B5EF4-FFF2-40B4-BE49-F238E27FC236}">
                      <a16:creationId xmlns:a16="http://schemas.microsoft.com/office/drawing/2014/main" id="{7EBF7C17-0A9A-D310-EA73-A77B72A099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1518" b="2"/>
                <a:stretch>
                  <a:fillRect/>
                </a:stretch>
              </p:blipFill>
              <p:spPr bwMode="gray">
                <a:xfrm>
                  <a:off x="1808856" y="2510086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A124D8DD-0A38-3627-BE8E-F22E614E5F0C}"/>
                    </a:ext>
                  </a:extLst>
                </p:cNvPr>
                <p:cNvSpPr/>
                <p:nvPr/>
              </p:nvSpPr>
              <p:spPr>
                <a:xfrm>
                  <a:off x="2286492" y="1454697"/>
                  <a:ext cx="4640094" cy="1250223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AD53885-E57D-7817-933A-A59FB36414EB}"/>
                    </a:ext>
                  </a:extLst>
                </p:cNvPr>
                <p:cNvSpPr/>
                <p:nvPr/>
              </p:nvSpPr>
              <p:spPr>
                <a:xfrm>
                  <a:off x="2392606" y="1560834"/>
                  <a:ext cx="4443025" cy="102967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866357E-7B25-3FDD-0FA8-487E19E485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3648" y="1304449"/>
                <a:ext cx="1343304" cy="1320522"/>
                <a:chOff x="1993648" y="1304449"/>
                <a:chExt cx="1343304" cy="1320522"/>
              </a:xfrm>
            </p:grpSpPr>
            <p:sp>
              <p:nvSpPr>
                <p:cNvPr id="52" name="Right Triangle 51">
                  <a:extLst>
                    <a:ext uri="{FF2B5EF4-FFF2-40B4-BE49-F238E27FC236}">
                      <a16:creationId xmlns:a16="http://schemas.microsoft.com/office/drawing/2014/main" id="{E103C036-4DBE-4A9F-05D8-9D21F8EFFC0E}"/>
                    </a:ext>
                  </a:extLst>
                </p:cNvPr>
                <p:cNvSpPr/>
                <p:nvPr/>
              </p:nvSpPr>
              <p:spPr>
                <a:xfrm flipH="1">
                  <a:off x="2114228" y="2473345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6" name="Right Triangle 55">
                  <a:extLst>
                    <a:ext uri="{FF2B5EF4-FFF2-40B4-BE49-F238E27FC236}">
                      <a16:creationId xmlns:a16="http://schemas.microsoft.com/office/drawing/2014/main" id="{811380BE-6CC3-4A06-FB2B-347DB9117393}"/>
                    </a:ext>
                  </a:extLst>
                </p:cNvPr>
                <p:cNvSpPr/>
                <p:nvPr/>
              </p:nvSpPr>
              <p:spPr>
                <a:xfrm flipH="1">
                  <a:off x="3160944" y="1304449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0" name="Trapezoid 2">
                  <a:extLst>
                    <a:ext uri="{FF2B5EF4-FFF2-40B4-BE49-F238E27FC236}">
                      <a16:creationId xmlns:a16="http://schemas.microsoft.com/office/drawing/2014/main" id="{4A54373F-E4FE-B98A-C0F1-6B5C8E5EBF0B}"/>
                    </a:ext>
                  </a:extLst>
                </p:cNvPr>
                <p:cNvSpPr/>
                <p:nvPr/>
              </p:nvSpPr>
              <p:spPr>
                <a:xfrm rot="19863065">
                  <a:off x="1993648" y="1568557"/>
                  <a:ext cx="1343304" cy="441785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2052C9C-DA23-23C7-1708-CFBCB6408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2220" y="3005024"/>
              <a:ext cx="6223228" cy="1747960"/>
              <a:chOff x="1803761" y="1305057"/>
              <a:chExt cx="5402581" cy="1517459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42AA705-0441-16EE-2F44-1D6B34E547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3761" y="1455304"/>
                <a:ext cx="5402581" cy="1367212"/>
                <a:chOff x="1803761" y="1455304"/>
                <a:chExt cx="5402581" cy="1367212"/>
              </a:xfrm>
            </p:grpSpPr>
            <p:pic>
              <p:nvPicPr>
                <p:cNvPr id="41" name="Picture 40" descr="shadow_1_m">
                  <a:extLst>
                    <a:ext uri="{FF2B5EF4-FFF2-40B4-BE49-F238E27FC236}">
                      <a16:creationId xmlns:a16="http://schemas.microsoft.com/office/drawing/2014/main" id="{0E5FA880-F3F7-7139-8E13-EBA99A08E2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A691596-BB8A-DA6F-9765-67C9682476FC}"/>
                    </a:ext>
                  </a:extLst>
                </p:cNvPr>
                <p:cNvSpPr/>
                <p:nvPr/>
              </p:nvSpPr>
              <p:spPr>
                <a:xfrm>
                  <a:off x="2286492" y="1455304"/>
                  <a:ext cx="4640094" cy="1250224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BD2BECA-0B5E-8DE2-ECE7-0BB5056969DD}"/>
                    </a:ext>
                  </a:extLst>
                </p:cNvPr>
                <p:cNvSpPr/>
                <p:nvPr/>
              </p:nvSpPr>
              <p:spPr>
                <a:xfrm>
                  <a:off x="2392607" y="1614966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591A329-4F09-39BC-A9CF-95E99AA33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70606" y="1305057"/>
                <a:ext cx="1360841" cy="1320522"/>
                <a:chOff x="1970606" y="1305057"/>
                <a:chExt cx="1360841" cy="1320522"/>
              </a:xfrm>
            </p:grpSpPr>
            <p:sp>
              <p:nvSpPr>
                <p:cNvPr id="38" name="Right Triangle 37">
                  <a:extLst>
                    <a:ext uri="{FF2B5EF4-FFF2-40B4-BE49-F238E27FC236}">
                      <a16:creationId xmlns:a16="http://schemas.microsoft.com/office/drawing/2014/main" id="{BC11A48D-3F3E-76FF-3095-BD5B74387A0C}"/>
                    </a:ext>
                  </a:extLst>
                </p:cNvPr>
                <p:cNvSpPr/>
                <p:nvPr/>
              </p:nvSpPr>
              <p:spPr>
                <a:xfrm flipH="1">
                  <a:off x="2114228" y="2473953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ight Triangle 38">
                  <a:extLst>
                    <a:ext uri="{FF2B5EF4-FFF2-40B4-BE49-F238E27FC236}">
                      <a16:creationId xmlns:a16="http://schemas.microsoft.com/office/drawing/2014/main" id="{CAE7F59D-A0C1-C825-D72E-1D94DCF4A0CD}"/>
                    </a:ext>
                  </a:extLst>
                </p:cNvPr>
                <p:cNvSpPr/>
                <p:nvPr/>
              </p:nvSpPr>
              <p:spPr>
                <a:xfrm flipH="1">
                  <a:off x="3083365" y="1305057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Trapezoid 2">
                  <a:extLst>
                    <a:ext uri="{FF2B5EF4-FFF2-40B4-BE49-F238E27FC236}">
                      <a16:creationId xmlns:a16="http://schemas.microsoft.com/office/drawing/2014/main" id="{158E4427-9E7D-5A1A-68EC-C3F49E8BE994}"/>
                    </a:ext>
                  </a:extLst>
                </p:cNvPr>
                <p:cNvSpPr/>
                <p:nvPr/>
              </p:nvSpPr>
              <p:spPr>
                <a:xfrm rot="19812223">
                  <a:off x="1970606" y="1572302"/>
                  <a:ext cx="1360841" cy="442442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C9F1E21-7C99-17AB-EEDE-E1EE8D550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2219" y="4808761"/>
              <a:ext cx="6223229" cy="1748163"/>
              <a:chOff x="1803761" y="1304881"/>
              <a:chExt cx="5402581" cy="151763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210D35F-B484-67AD-80F4-6616669A54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3761" y="1455127"/>
                <a:ext cx="5402581" cy="1367389"/>
                <a:chOff x="1803761" y="1455127"/>
                <a:chExt cx="5402581" cy="1367389"/>
              </a:xfrm>
            </p:grpSpPr>
            <p:pic>
              <p:nvPicPr>
                <p:cNvPr id="29" name="Picture 28" descr="shadow_1_m">
                  <a:extLst>
                    <a:ext uri="{FF2B5EF4-FFF2-40B4-BE49-F238E27FC236}">
                      <a16:creationId xmlns:a16="http://schemas.microsoft.com/office/drawing/2014/main" id="{261152A3-2B87-3489-3A7F-199215CF68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A74A42C-F321-2A5D-1715-9E08DAF34D3C}"/>
                    </a:ext>
                  </a:extLst>
                </p:cNvPr>
                <p:cNvSpPr/>
                <p:nvPr/>
              </p:nvSpPr>
              <p:spPr>
                <a:xfrm>
                  <a:off x="2286492" y="1455127"/>
                  <a:ext cx="4640094" cy="1250224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E8FDFC5-95E4-F3DA-23B8-A84CEE2C0C9B}"/>
                    </a:ext>
                  </a:extLst>
                </p:cNvPr>
                <p:cNvSpPr/>
                <p:nvPr/>
              </p:nvSpPr>
              <p:spPr>
                <a:xfrm>
                  <a:off x="2392606" y="1561266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756A698-B674-F1BE-D05E-78F28AB542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83216" y="1304881"/>
                <a:ext cx="1285246" cy="1320522"/>
                <a:chOff x="1983216" y="1304881"/>
                <a:chExt cx="1285246" cy="1320522"/>
              </a:xfrm>
            </p:grpSpPr>
            <p:sp>
              <p:nvSpPr>
                <p:cNvPr id="26" name="Right Triangle 25">
                  <a:extLst>
                    <a:ext uri="{FF2B5EF4-FFF2-40B4-BE49-F238E27FC236}">
                      <a16:creationId xmlns:a16="http://schemas.microsoft.com/office/drawing/2014/main" id="{4B6EEB27-4B6A-6413-7DF6-1A212243C6F0}"/>
                    </a:ext>
                  </a:extLst>
                </p:cNvPr>
                <p:cNvSpPr/>
                <p:nvPr/>
              </p:nvSpPr>
              <p:spPr>
                <a:xfrm flipH="1">
                  <a:off x="2114228" y="2473777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" name="Right Triangle 26">
                  <a:extLst>
                    <a:ext uri="{FF2B5EF4-FFF2-40B4-BE49-F238E27FC236}">
                      <a16:creationId xmlns:a16="http://schemas.microsoft.com/office/drawing/2014/main" id="{744246DC-7755-240F-C239-00094CEBAD90}"/>
                    </a:ext>
                  </a:extLst>
                </p:cNvPr>
                <p:cNvSpPr/>
                <p:nvPr/>
              </p:nvSpPr>
              <p:spPr>
                <a:xfrm flipH="1">
                  <a:off x="3034693" y="1304881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Trapezoid 2">
                  <a:extLst>
                    <a:ext uri="{FF2B5EF4-FFF2-40B4-BE49-F238E27FC236}">
                      <a16:creationId xmlns:a16="http://schemas.microsoft.com/office/drawing/2014/main" id="{83993DE9-4E2D-5721-F5A4-A919BB98C539}"/>
                    </a:ext>
                  </a:extLst>
                </p:cNvPr>
                <p:cNvSpPr/>
                <p:nvPr/>
              </p:nvSpPr>
              <p:spPr>
                <a:xfrm rot="19712620">
                  <a:off x="1983216" y="1592424"/>
                  <a:ext cx="1285246" cy="421938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CB4F6FD-81D0-2009-FA66-8E087CB4BC74}"/>
              </a:ext>
            </a:extLst>
          </p:cNvPr>
          <p:cNvSpPr/>
          <p:nvPr/>
        </p:nvSpPr>
        <p:spPr>
          <a:xfrm rot="19594649">
            <a:off x="2222068" y="2594499"/>
            <a:ext cx="822497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A10541-A476-D7E6-5DAE-D4BD12CDBCA8}"/>
              </a:ext>
            </a:extLst>
          </p:cNvPr>
          <p:cNvSpPr/>
          <p:nvPr/>
        </p:nvSpPr>
        <p:spPr>
          <a:xfrm rot="19648095">
            <a:off x="2206006" y="3222417"/>
            <a:ext cx="824901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4E0ECBD-D4DB-F68B-3D3F-798F1832BABF}"/>
              </a:ext>
            </a:extLst>
          </p:cNvPr>
          <p:cNvSpPr/>
          <p:nvPr/>
        </p:nvSpPr>
        <p:spPr>
          <a:xfrm rot="19540354">
            <a:off x="2312641" y="1957957"/>
            <a:ext cx="700942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440E2E-A048-15E7-A30E-5C3168948654}"/>
              </a:ext>
            </a:extLst>
          </p:cNvPr>
          <p:cNvSpPr txBox="1"/>
          <p:nvPr/>
        </p:nvSpPr>
        <p:spPr>
          <a:xfrm>
            <a:off x="3124200" y="2038350"/>
            <a:ext cx="327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tác chuẩn bị</a:t>
            </a:r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4654698-8DC5-C443-D064-0F53C7A6D0CA}"/>
              </a:ext>
            </a:extLst>
          </p:cNvPr>
          <p:cNvSpPr txBox="1"/>
          <p:nvPr/>
        </p:nvSpPr>
        <p:spPr>
          <a:xfrm>
            <a:off x="2788132" y="2685516"/>
            <a:ext cx="3765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tác coi thi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22223DA-DFE7-A28B-FAD2-9697C96E4D6D}"/>
              </a:ext>
            </a:extLst>
          </p:cNvPr>
          <p:cNvSpPr txBox="1"/>
          <p:nvPr/>
        </p:nvSpPr>
        <p:spPr>
          <a:xfrm>
            <a:off x="2966174" y="3276867"/>
            <a:ext cx="3510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tác báo cáo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CF763E5-E6B2-4FA5-65B1-6F0D539EB056}"/>
              </a:ext>
            </a:extLst>
          </p:cNvPr>
          <p:cNvGrpSpPr/>
          <p:nvPr/>
        </p:nvGrpSpPr>
        <p:grpSpPr>
          <a:xfrm>
            <a:off x="2438404" y="203947"/>
            <a:ext cx="4800599" cy="605294"/>
            <a:chOff x="2348529" y="336264"/>
            <a:chExt cx="5500070" cy="958464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EF48A62D-EB2B-DD13-36AD-86CCD68E2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529" y="364334"/>
              <a:ext cx="695337" cy="695339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20027DC-205C-BB8F-6323-D2BA5497342B}"/>
                </a:ext>
              </a:extLst>
            </p:cNvPr>
            <p:cNvSpPr txBox="1"/>
            <p:nvPr/>
          </p:nvSpPr>
          <p:spPr>
            <a:xfrm>
              <a:off x="2431290" y="336264"/>
              <a:ext cx="5417309" cy="958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>
                  <a:solidFill>
                    <a:srgbClr val="0000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ỦY BAN NHÂN DÂN THÀNH PHỐ HÀ NỘI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SỞ GIÁO DỤC VÀ ĐÀO TẠO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6265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628650"/>
            <a:ext cx="8305800" cy="1024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UBND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phường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THCS).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email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10/6/2026: Danh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phách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6500" y="165735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Times New Roman (Headings)"/>
              </a:rPr>
              <a:t>LIÊN </a:t>
            </a:r>
            <a:r>
              <a:rPr lang="en-US" sz="1600" b="1" dirty="0" err="1">
                <a:solidFill>
                  <a:srgbClr val="0000FF"/>
                </a:solidFill>
                <a:latin typeface="Times New Roman (Headings)"/>
              </a:rPr>
              <a:t>HỆ</a:t>
            </a:r>
            <a:r>
              <a:rPr lang="en-US" sz="16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 (Headings)"/>
              </a:rPr>
              <a:t>HỖ</a:t>
            </a:r>
            <a:r>
              <a:rPr lang="en-US" sz="16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 (Headings)"/>
              </a:rPr>
              <a:t>TRỢ</a:t>
            </a:r>
            <a:endParaRPr lang="en-US" sz="1600" b="1" dirty="0">
              <a:solidFill>
                <a:srgbClr val="0000FF"/>
              </a:solidFill>
              <a:latin typeface="Times New Roman (Headings)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437303"/>
              </p:ext>
            </p:extLst>
          </p:nvPr>
        </p:nvGraphicFramePr>
        <p:xfrm>
          <a:off x="609600" y="2114550"/>
          <a:ext cx="8153400" cy="214721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880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Cán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bộ hỗ trợ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vụ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thoại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chế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xử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huống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Nghiêm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Văn Bình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Trưởng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phòng QLT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0989082343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91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động thay thế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 Thị Thúy Bạch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Phó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Trưởng phòng QLT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0942311638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Kỹ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thuật vận hành camera…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Trọng Cường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Phó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Chánh Văn phòng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0912049087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 nhận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văn phòng phẩm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Quách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Thu Hằng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Phó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Chánh Văn phòng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0938856655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cáo nhanh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Thọ Cường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Chuyên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viên phòng QLT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0838190677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2"/>
          <a:srcRect t="-1" b="-1"/>
          <a:stretch/>
        </p:blipFill>
        <p:spPr>
          <a:xfrm>
            <a:off x="-10160" y="-6123"/>
            <a:ext cx="9169400" cy="4996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D24D06D-DC8F-06CB-ABD4-60CEF4E8E093}"/>
              </a:ext>
            </a:extLst>
          </p:cNvPr>
          <p:cNvSpPr txBox="1">
            <a:spLocks/>
          </p:cNvSpPr>
          <p:nvPr/>
        </p:nvSpPr>
        <p:spPr>
          <a:xfrm>
            <a:off x="2038350" y="57151"/>
            <a:ext cx="5067300" cy="3657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bg1"/>
                </a:solidFill>
                <a:latin typeface="Times New Roman (Headings)"/>
              </a:rPr>
              <a:t>LƯU Ý SAU KHI KẾT THÚC HỘI NGHỊ</a:t>
            </a:r>
            <a:endParaRPr lang="vi-VN" sz="2800" b="1">
              <a:solidFill>
                <a:schemeClr val="bg1"/>
              </a:solidFill>
              <a:latin typeface="Times New Roman (Headings)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" y="4937760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0" y="4925998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rPr dirty="0" err="1"/>
              <a:t>Sở</a:t>
            </a:r>
            <a:r>
              <a:rPr dirty="0"/>
              <a:t> </a:t>
            </a:r>
            <a:r>
              <a:rPr dirty="0" err="1"/>
              <a:t>Giáo</a:t>
            </a:r>
            <a:r>
              <a:rPr dirty="0"/>
              <a:t> </a:t>
            </a:r>
            <a:r>
              <a:rPr dirty="0" err="1"/>
              <a:t>dục</a:t>
            </a:r>
            <a:r>
              <a:rPr dirty="0"/>
              <a:t> </a:t>
            </a:r>
            <a:r>
              <a:rPr dirty="0" err="1"/>
              <a:t>và</a:t>
            </a:r>
            <a:r>
              <a:rPr dirty="0"/>
              <a:t> </a:t>
            </a:r>
            <a:r>
              <a:rPr dirty="0" err="1"/>
              <a:t>Đào</a:t>
            </a:r>
            <a:r>
              <a:rPr dirty="0"/>
              <a:t> </a:t>
            </a:r>
            <a:r>
              <a:rPr dirty="0" err="1"/>
              <a:t>tạo</a:t>
            </a:r>
            <a:r>
              <a:rPr dirty="0"/>
              <a:t> Hà </a:t>
            </a:r>
            <a:r>
              <a:rPr dirty="0" err="1"/>
              <a:t>Nội</a:t>
            </a:r>
            <a:endParaRPr dirty="0"/>
          </a:p>
        </p:txBody>
      </p:sp>
      <p:pic>
        <p:nvPicPr>
          <p:cNvPr id="16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5" y="-19050"/>
            <a:ext cx="772215" cy="579161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14900"/>
            <a:ext cx="2057400" cy="273844"/>
          </a:xfrm>
        </p:spPr>
        <p:txBody>
          <a:bodyPr/>
          <a:lstStyle/>
          <a:p>
            <a:fld id="{F6407991-469F-4279-B0EC-DBE237D6F554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45" y="4413439"/>
            <a:ext cx="452094" cy="33907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9E3F628-5D2B-E634-CA73-E12971B88FC8}"/>
              </a:ext>
            </a:extLst>
          </p:cNvPr>
          <p:cNvSpPr txBox="1">
            <a:spLocks/>
          </p:cNvSpPr>
          <p:nvPr/>
        </p:nvSpPr>
        <p:spPr>
          <a:xfrm>
            <a:off x="1578739" y="4365349"/>
            <a:ext cx="6400800" cy="435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 kiểm tra thông tin điều hành trên Nhóm Zalo</a:t>
            </a:r>
          </a:p>
        </p:txBody>
      </p:sp>
    </p:spTree>
    <p:extLst>
      <p:ext uri="{BB962C8B-B14F-4D97-AF65-F5344CB8AC3E}">
        <p14:creationId xmlns:p14="http://schemas.microsoft.com/office/powerpoint/2010/main" val="2165013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D24D06D-DC8F-06CB-ABD4-60CEF4E8E093}"/>
              </a:ext>
            </a:extLst>
          </p:cNvPr>
          <p:cNvSpPr txBox="1">
            <a:spLocks/>
          </p:cNvSpPr>
          <p:nvPr/>
        </p:nvSpPr>
        <p:spPr>
          <a:xfrm>
            <a:off x="2038350" y="57151"/>
            <a:ext cx="5067300" cy="3657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Times New Roman (Headings)"/>
              </a:rPr>
              <a:t>LƯU Ý SAU KHI KẾT THÚC HỘI NGHỊ</a:t>
            </a:r>
            <a:endParaRPr lang="vi-VN" sz="2800" b="1" dirty="0">
              <a:solidFill>
                <a:schemeClr val="bg1"/>
              </a:solidFill>
              <a:latin typeface="Times New Roman (Headings)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" y="4937760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pic>
        <p:nvPicPr>
          <p:cNvPr id="16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5" y="-19050"/>
            <a:ext cx="772215" cy="579161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1E4E9D-2429-2252-3AFC-262186C051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732"/>
            <a:ext cx="2334767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01B92-60FA-E47B-2ABC-6E589EC61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03" y="0"/>
            <a:ext cx="2194024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F71A7B-22AE-616E-C11F-92804D8F82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44" y="0"/>
            <a:ext cx="2216356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C8B784-23E9-348B-DAFD-CC9736A4BB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93" y="0"/>
            <a:ext cx="23673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9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85800" y="2114551"/>
            <a:ext cx="7886132" cy="435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2586499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92684"/>
            <a:ext cx="8229600" cy="5888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DẪN COI THI TỐT NGHIỆP TRUNG HỌC PHỔ THÔNG NĂM 2026</a:t>
            </a:r>
            <a:b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60402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NGHỊ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2522" y="4066401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 </a:t>
            </a:r>
            <a:r>
              <a:rPr lang="en-US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7F22D9-979C-699F-B655-938BD9EB2D6D}"/>
              </a:ext>
            </a:extLst>
          </p:cNvPr>
          <p:cNvSpPr/>
          <p:nvPr/>
        </p:nvSpPr>
        <p:spPr>
          <a:xfrm flipH="1">
            <a:off x="0" y="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3F7E18-82B3-7B7C-8D45-B3303866FB7F}"/>
              </a:ext>
            </a:extLst>
          </p:cNvPr>
          <p:cNvGrpSpPr/>
          <p:nvPr/>
        </p:nvGrpSpPr>
        <p:grpSpPr>
          <a:xfrm>
            <a:off x="2209803" y="165574"/>
            <a:ext cx="4889585" cy="580393"/>
            <a:chOff x="2290165" y="370827"/>
            <a:chExt cx="5417311" cy="8576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9986C1-9DF6-020B-1A83-5520B5FD4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589" y="370827"/>
              <a:ext cx="637942" cy="63794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5E3467-1463-729E-AEAA-49E8094EEF55}"/>
                </a:ext>
              </a:extLst>
            </p:cNvPr>
            <p:cNvSpPr txBox="1"/>
            <p:nvPr/>
          </p:nvSpPr>
          <p:spPr>
            <a:xfrm>
              <a:off x="2290165" y="379511"/>
              <a:ext cx="5417311" cy="84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>
                  <a:solidFill>
                    <a:srgbClr val="0000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ỦY BAN NHÂN DÂN THÀNH PHỐ HÀ NỘI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SỞ GIÁO DỤC VÀ ĐÀO TẠO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1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3"/>
          <p:cNvSpPr>
            <a:spLocks noChangeArrowheads="1"/>
          </p:cNvSpPr>
          <p:nvPr/>
        </p:nvSpPr>
        <p:spPr bwMode="ltGray">
          <a:xfrm rot="10800000" flipH="1">
            <a:off x="76200" y="2875537"/>
            <a:ext cx="3309380" cy="614497"/>
          </a:xfrm>
          <a:prstGeom prst="roundRect">
            <a:avLst>
              <a:gd name="adj" fmla="val 0"/>
            </a:avLst>
          </a:prstGeom>
          <a:gradFill rotWithShape="1">
            <a:gsLst>
              <a:gs pos="28000">
                <a:srgbClr val="DDEBCF">
                  <a:lumMod val="26000"/>
                  <a:lumOff val="74000"/>
                  <a:alpha val="29000"/>
                </a:srgbClr>
              </a:gs>
              <a:gs pos="89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28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5001" y="1123950"/>
            <a:ext cx="543577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VĂN BẢN </a:t>
            </a:r>
          </a:p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 GIÁO DỤC VÀ ĐÀO TẠO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AEABB1-02D0-149A-2B85-F92D3891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1050" y="4800602"/>
            <a:ext cx="685800" cy="273844"/>
          </a:xfrm>
        </p:spPr>
        <p:txBody>
          <a:bodyPr/>
          <a:lstStyle/>
          <a:p>
            <a:fld id="{F6407991-469F-4279-B0EC-DBE237D6F554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053E44-295E-D671-F591-8D8FBB430F9D}"/>
              </a:ext>
            </a:extLst>
          </p:cNvPr>
          <p:cNvGrpSpPr/>
          <p:nvPr/>
        </p:nvGrpSpPr>
        <p:grpSpPr>
          <a:xfrm>
            <a:off x="2401822" y="210710"/>
            <a:ext cx="4535729" cy="592993"/>
            <a:chOff x="1881382" y="303967"/>
            <a:chExt cx="5277170" cy="10365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0E40FEB-E220-ADB6-05E8-6A1C9BB65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1382" y="303967"/>
              <a:ext cx="808313" cy="83820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B10EE-750A-CBBF-1D38-2843204B6C0C}"/>
                </a:ext>
              </a:extLst>
            </p:cNvPr>
            <p:cNvSpPr txBox="1"/>
            <p:nvPr/>
          </p:nvSpPr>
          <p:spPr>
            <a:xfrm>
              <a:off x="2436032" y="336263"/>
              <a:ext cx="4722520" cy="100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ỦY BAN NHÂN DÂN THÀNH PHỐ HÀ NỘI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SỞ GIÁO DỤC VÀ ĐÀO TẠO</a:t>
              </a:r>
            </a:p>
          </p:txBody>
        </p:sp>
      </p:grpSp>
      <p:sp>
        <p:nvSpPr>
          <p:cNvPr id="48" name="AutoShape 9"/>
          <p:cNvSpPr>
            <a:spLocks noChangeArrowheads="1"/>
          </p:cNvSpPr>
          <p:nvPr/>
        </p:nvSpPr>
        <p:spPr bwMode="ltGray">
          <a:xfrm>
            <a:off x="5486400" y="2136647"/>
            <a:ext cx="655832" cy="64876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63500" dir="31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0000FF"/>
                </a:solidFill>
              </a:rPr>
              <a:t>3</a:t>
            </a:r>
            <a:endParaRPr lang="vi-VN" b="1">
              <a:solidFill>
                <a:srgbClr val="0000FF"/>
              </a:solidFill>
            </a:endParaRP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ltGray">
          <a:xfrm>
            <a:off x="5898356" y="2156626"/>
            <a:ext cx="3093244" cy="66909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2">
                  <a:alpha val="25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ltGray">
          <a:xfrm flipH="1">
            <a:off x="2971799" y="2136646"/>
            <a:ext cx="685800" cy="62439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63500" dir="31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 flipH="1">
            <a:off x="3025495" y="2297507"/>
            <a:ext cx="5832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ltGray">
          <a:xfrm flipH="1">
            <a:off x="0" y="2172287"/>
            <a:ext cx="3637144" cy="595868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hlink">
                  <a:alpha val="25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2800"/>
          </a:p>
        </p:txBody>
      </p:sp>
      <p:sp>
        <p:nvSpPr>
          <p:cNvPr id="7" name="TextBox 6"/>
          <p:cNvSpPr txBox="1"/>
          <p:nvPr/>
        </p:nvSpPr>
        <p:spPr>
          <a:xfrm>
            <a:off x="748403" y="2114550"/>
            <a:ext cx="2223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/>
              <a:t>QUY CHẾ THI TỐT NGHIỆP THPT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652" y="2266950"/>
            <a:ext cx="2446148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sz="1100" b="1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</a:t>
            </a:r>
            <a:r>
              <a:rPr lang="en-US" sz="1100" b="1" spc="-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1100" b="1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24/2024/TT-</a:t>
            </a:r>
            <a:r>
              <a:rPr lang="en-US" sz="1100" b="1" spc="-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BGDĐT</a:t>
            </a:r>
            <a:endParaRPr lang="en-US" sz="1100" b="1" spc="-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sz="1100" b="1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</a:t>
            </a:r>
            <a:r>
              <a:rPr lang="en-US" sz="1100" b="1" spc="-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1100" b="1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13/2026/TT-</a:t>
            </a:r>
            <a:r>
              <a:rPr lang="en-US" sz="1100" b="1" spc="-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BGDĐT</a:t>
            </a:r>
            <a:r>
              <a:rPr lang="en-US" sz="1100" b="1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6" name="AutoShape 13"/>
          <p:cNvSpPr>
            <a:spLocks noChangeArrowheads="1"/>
          </p:cNvSpPr>
          <p:nvPr/>
        </p:nvSpPr>
        <p:spPr bwMode="ltGray">
          <a:xfrm>
            <a:off x="5501939" y="2897633"/>
            <a:ext cx="643736" cy="61449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63500" dir="31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517268" y="3045262"/>
            <a:ext cx="635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AutoShape 4"/>
          <p:cNvSpPr>
            <a:spLocks noChangeArrowheads="1"/>
          </p:cNvSpPr>
          <p:nvPr/>
        </p:nvSpPr>
        <p:spPr bwMode="ltGray">
          <a:xfrm>
            <a:off x="5612812" y="2936748"/>
            <a:ext cx="2769191" cy="571499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folHlink">
                  <a:alpha val="25000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60" name="Rectangle 59"/>
          <p:cNvSpPr/>
          <p:nvPr/>
        </p:nvSpPr>
        <p:spPr>
          <a:xfrm>
            <a:off x="6172203" y="2193797"/>
            <a:ext cx="2865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HƯỚNG DẪN TỔ CHỨC THI CỦA SỞ GDĐT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172200" y="2422397"/>
            <a:ext cx="2415405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vi-V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văn số 1226/SGDĐT-QLT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utoShape 11"/>
          <p:cNvSpPr>
            <a:spLocks noChangeArrowheads="1"/>
          </p:cNvSpPr>
          <p:nvPr/>
        </p:nvSpPr>
        <p:spPr bwMode="ltGray">
          <a:xfrm flipH="1">
            <a:off x="2990435" y="2879596"/>
            <a:ext cx="667164" cy="62865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63500" dir="31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 flipH="1">
            <a:off x="3020363" y="3049387"/>
            <a:ext cx="637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9458" y="2860346"/>
            <a:ext cx="28785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/>
              <a:t>HƯỚNG DẪN TỔ CHỨC THI CỦA BỘ GDĐT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29816" y="2936747"/>
            <a:ext cx="2808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HƯỚNG DẪN COI THI TỐT NGHIỆP THPT</a:t>
            </a:r>
          </a:p>
        </p:txBody>
      </p:sp>
      <p:sp>
        <p:nvSpPr>
          <p:cNvPr id="31" name="Google Shape;116;p2"/>
          <p:cNvSpPr txBox="1"/>
          <p:nvPr/>
        </p:nvSpPr>
        <p:spPr>
          <a:xfrm>
            <a:off x="709587" y="3054706"/>
            <a:ext cx="2217141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de-DE" sz="1100" b="1">
                <a:solidFill>
                  <a:srgbClr val="FF0000"/>
                </a:solidFill>
              </a:rPr>
              <a:t>Công văn số 818/ANCTNB&amp;QLCL </a:t>
            </a:r>
            <a:endParaRPr lang="en-US" sz="1100" b="1">
              <a:solidFill>
                <a:srgbClr val="FF0000"/>
              </a:solidFill>
              <a:ea typeface="Arial"/>
              <a:cs typeface="Arial"/>
              <a:sym typeface="Arial"/>
            </a:endParaRPr>
          </a:p>
          <a:p>
            <a:pPr algn="r">
              <a:lnSpc>
                <a:spcPct val="130000"/>
              </a:lnSpc>
            </a:pPr>
            <a:r>
              <a:rPr lang="vi-VN" sz="1050" b="1">
                <a:solidFill>
                  <a:srgbClr val="FF0000"/>
                </a:solidFill>
                <a:ea typeface="Arial"/>
                <a:cs typeface="Arial"/>
                <a:sym typeface="Arial"/>
              </a:rPr>
              <a:t>Công văn số 1257/BGDĐT-QLCL</a:t>
            </a:r>
            <a:endParaRPr lang="vi-VN" sz="1050"/>
          </a:p>
        </p:txBody>
      </p:sp>
      <p:sp>
        <p:nvSpPr>
          <p:cNvPr id="32" name="Google Shape;116;p2"/>
          <p:cNvSpPr txBox="1"/>
          <p:nvPr/>
        </p:nvSpPr>
        <p:spPr>
          <a:xfrm>
            <a:off x="6324603" y="3181350"/>
            <a:ext cx="2713351" cy="24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Công văn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2521/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SGDĐT-QLT</a:t>
            </a:r>
            <a:endParaRPr lang="vi-V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262342"/>
            <a:ext cx="9144000" cy="900207"/>
          </a:xfrm>
          <a:prstGeom prst="rect">
            <a:avLst/>
          </a:prstGeom>
          <a:gradFill>
            <a:gsLst>
              <a:gs pos="41000">
                <a:schemeClr val="accent4">
                  <a:satMod val="103000"/>
                  <a:tint val="73000"/>
                  <a:lumMod val="0"/>
                  <a:lumOff val="100000"/>
                  <a:alpha val="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: Video,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biên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, Checklist….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14" y="2118098"/>
            <a:ext cx="1445347" cy="143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6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0" y="4937760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0" y="-334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-14000"/>
                    </a14:imgEffect>
                    <a14:imgEffect>
                      <a14:colorTemperature colorTemp="64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483602" y="19051"/>
            <a:ext cx="584199" cy="438149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-10160" y="-6123"/>
            <a:ext cx="9169400" cy="499622"/>
          </a:xfrm>
          <a:prstGeom prst="rect">
            <a:avLst/>
          </a:prstGeom>
        </p:spPr>
      </p:pic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5" y="-19050"/>
            <a:ext cx="772215" cy="579161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2705100" y="19584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TẮC</a:t>
            </a:r>
          </a:p>
        </p:txBody>
      </p:sp>
      <p:sp>
        <p:nvSpPr>
          <p:cNvPr id="15" name="Shape 6"/>
          <p:cNvSpPr/>
          <p:nvPr/>
        </p:nvSpPr>
        <p:spPr>
          <a:xfrm>
            <a:off x="400508" y="685801"/>
            <a:ext cx="1870253" cy="2028596"/>
          </a:xfrm>
          <a:prstGeom prst="roundRect">
            <a:avLst>
              <a:gd name="adj" fmla="val 2857"/>
            </a:avLst>
          </a:prstGeom>
          <a:solidFill>
            <a:srgbClr val="FFFFFF"/>
          </a:solidFill>
          <a:ln/>
          <a:effectLst>
            <a:outerShdw blurRad="76200" dist="254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7"/>
          <p:cNvSpPr/>
          <p:nvPr/>
        </p:nvSpPr>
        <p:spPr>
          <a:xfrm>
            <a:off x="393194" y="800100"/>
            <a:ext cx="45719" cy="1885950"/>
          </a:xfrm>
          <a:prstGeom prst="roundRect">
            <a:avLst>
              <a:gd name="adj" fmla="val 201206"/>
            </a:avLst>
          </a:prstGeom>
          <a:solidFill>
            <a:srgbClr val="0070C0"/>
          </a:solidFill>
          <a:ln w="12700">
            <a:solidFill>
              <a:srgbClr val="1565C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7" name="Shape 8"/>
          <p:cNvSpPr/>
          <p:nvPr/>
        </p:nvSpPr>
        <p:spPr>
          <a:xfrm>
            <a:off x="567905" y="828447"/>
            <a:ext cx="381305" cy="285979"/>
          </a:xfrm>
          <a:prstGeom prst="roundRect">
            <a:avLst>
              <a:gd name="adj" fmla="val 95923"/>
            </a:avLst>
          </a:prstGeom>
          <a:solidFill>
            <a:srgbClr val="0070C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9" name="Text 9"/>
          <p:cNvSpPr txBox="1"/>
          <p:nvPr/>
        </p:nvSpPr>
        <p:spPr>
          <a:xfrm>
            <a:off x="1105510" y="828447"/>
            <a:ext cx="997611" cy="2857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>
                <a:solidFill>
                  <a:srgbClr val="0070C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 Rõ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1" name="Text 11"/>
          <p:cNvSpPr/>
          <p:nvPr/>
        </p:nvSpPr>
        <p:spPr>
          <a:xfrm>
            <a:off x="600762" y="1292733"/>
            <a:ext cx="286207" cy="171450"/>
          </a:xfrm>
          <a:prstGeom prst="rect">
            <a:avLst/>
          </a:prstGeom>
          <a:noFill/>
          <a:ln>
            <a:solidFill>
              <a:srgbClr val="00B050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/>
          </a:p>
        </p:txBody>
      </p:sp>
      <p:sp>
        <p:nvSpPr>
          <p:cNvPr id="22" name="Text 12"/>
          <p:cNvSpPr txBox="1"/>
          <p:nvPr/>
        </p:nvSpPr>
        <p:spPr>
          <a:xfrm>
            <a:off x="937566" y="1331596"/>
            <a:ext cx="1165555" cy="103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70C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Rõ người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3" name="Shape 13"/>
          <p:cNvSpPr/>
          <p:nvPr/>
        </p:nvSpPr>
        <p:spPr>
          <a:xfrm>
            <a:off x="629107" y="1536192"/>
            <a:ext cx="228600" cy="17145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4"/>
          <p:cNvSpPr/>
          <p:nvPr/>
        </p:nvSpPr>
        <p:spPr>
          <a:xfrm>
            <a:off x="600762" y="1536192"/>
            <a:ext cx="286207" cy="171450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900" dirty="0"/>
          </a:p>
        </p:txBody>
      </p:sp>
      <p:sp>
        <p:nvSpPr>
          <p:cNvPr id="27" name="Text 15"/>
          <p:cNvSpPr txBox="1"/>
          <p:nvPr/>
        </p:nvSpPr>
        <p:spPr>
          <a:xfrm>
            <a:off x="929946" y="1565910"/>
            <a:ext cx="1112215" cy="1417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70C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Rõ việc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8" name="Shape 16"/>
          <p:cNvSpPr/>
          <p:nvPr/>
        </p:nvSpPr>
        <p:spPr>
          <a:xfrm>
            <a:off x="629107" y="1778966"/>
            <a:ext cx="228600" cy="17145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17"/>
          <p:cNvSpPr/>
          <p:nvPr/>
        </p:nvSpPr>
        <p:spPr>
          <a:xfrm>
            <a:off x="600762" y="1778966"/>
            <a:ext cx="286207" cy="1714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900" dirty="0"/>
          </a:p>
        </p:txBody>
      </p:sp>
      <p:sp>
        <p:nvSpPr>
          <p:cNvPr id="30" name="Text 18"/>
          <p:cNvSpPr txBox="1"/>
          <p:nvPr/>
        </p:nvSpPr>
        <p:spPr>
          <a:xfrm>
            <a:off x="906322" y="1814627"/>
            <a:ext cx="1501598" cy="135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70C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Rõ trách nhiệm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8" name="Shape 16"/>
          <p:cNvSpPr/>
          <p:nvPr/>
        </p:nvSpPr>
        <p:spPr>
          <a:xfrm>
            <a:off x="622706" y="2000250"/>
            <a:ext cx="228600" cy="17145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9" name="Text 17"/>
          <p:cNvSpPr/>
          <p:nvPr/>
        </p:nvSpPr>
        <p:spPr>
          <a:xfrm>
            <a:off x="594360" y="2000250"/>
            <a:ext cx="286207" cy="1714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900" dirty="0"/>
          </a:p>
        </p:txBody>
      </p:sp>
      <p:sp>
        <p:nvSpPr>
          <p:cNvPr id="70" name="Text 18"/>
          <p:cNvSpPr txBox="1"/>
          <p:nvPr/>
        </p:nvSpPr>
        <p:spPr>
          <a:xfrm>
            <a:off x="899921" y="2035911"/>
            <a:ext cx="1501598" cy="135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70C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Rõ thẩm quyền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1" name="Shape 16"/>
          <p:cNvSpPr/>
          <p:nvPr/>
        </p:nvSpPr>
        <p:spPr>
          <a:xfrm>
            <a:off x="622706" y="2228850"/>
            <a:ext cx="228600" cy="17145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2" name="Text 17"/>
          <p:cNvSpPr/>
          <p:nvPr/>
        </p:nvSpPr>
        <p:spPr>
          <a:xfrm>
            <a:off x="594360" y="2228850"/>
            <a:ext cx="286207" cy="1714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</a:t>
            </a:r>
            <a:endParaRPr lang="en-US" sz="900" dirty="0"/>
          </a:p>
        </p:txBody>
      </p:sp>
      <p:sp>
        <p:nvSpPr>
          <p:cNvPr id="73" name="Text 18"/>
          <p:cNvSpPr txBox="1"/>
          <p:nvPr/>
        </p:nvSpPr>
        <p:spPr>
          <a:xfrm>
            <a:off x="899921" y="2264511"/>
            <a:ext cx="1501598" cy="135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70C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Rõ thời gian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4" name="Shape 16"/>
          <p:cNvSpPr/>
          <p:nvPr/>
        </p:nvSpPr>
        <p:spPr>
          <a:xfrm>
            <a:off x="622706" y="2474595"/>
            <a:ext cx="228600" cy="17145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5" name="Text 17"/>
          <p:cNvSpPr/>
          <p:nvPr/>
        </p:nvSpPr>
        <p:spPr>
          <a:xfrm>
            <a:off x="594360" y="2474595"/>
            <a:ext cx="286207" cy="1714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</a:t>
            </a:r>
            <a:endParaRPr lang="en-US" sz="900" dirty="0"/>
          </a:p>
        </p:txBody>
      </p:sp>
      <p:sp>
        <p:nvSpPr>
          <p:cNvPr id="76" name="Text 18"/>
          <p:cNvSpPr txBox="1"/>
          <p:nvPr/>
        </p:nvSpPr>
        <p:spPr>
          <a:xfrm>
            <a:off x="899921" y="2493111"/>
            <a:ext cx="1501598" cy="135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70C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Rõ kết quả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7" name="Shape 6"/>
          <p:cNvSpPr/>
          <p:nvPr/>
        </p:nvSpPr>
        <p:spPr>
          <a:xfrm>
            <a:off x="2788616" y="971550"/>
            <a:ext cx="1870253" cy="1724787"/>
          </a:xfrm>
          <a:prstGeom prst="roundRect">
            <a:avLst>
              <a:gd name="adj" fmla="val 2857"/>
            </a:avLst>
          </a:prstGeom>
          <a:solidFill>
            <a:srgbClr val="FFFFFF"/>
          </a:solidFill>
          <a:ln/>
          <a:effectLst>
            <a:outerShdw blurRad="76200" dist="254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8" name="Shape 7"/>
          <p:cNvSpPr/>
          <p:nvPr/>
        </p:nvSpPr>
        <p:spPr>
          <a:xfrm>
            <a:off x="2864816" y="1085850"/>
            <a:ext cx="45719" cy="1439267"/>
          </a:xfrm>
          <a:prstGeom prst="roundRect">
            <a:avLst>
              <a:gd name="adj" fmla="val 201206"/>
            </a:avLst>
          </a:prstGeom>
          <a:solidFill>
            <a:srgbClr val="0000FF"/>
          </a:solidFill>
          <a:ln w="12700">
            <a:solidFill>
              <a:srgbClr val="1565C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9" name="Shape 8"/>
          <p:cNvSpPr/>
          <p:nvPr/>
        </p:nvSpPr>
        <p:spPr>
          <a:xfrm>
            <a:off x="3048001" y="1114196"/>
            <a:ext cx="381305" cy="285979"/>
          </a:xfrm>
          <a:prstGeom prst="roundRect">
            <a:avLst>
              <a:gd name="adj" fmla="val 95923"/>
            </a:avLst>
          </a:prstGeom>
          <a:solidFill>
            <a:srgbClr val="0000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Text 9"/>
          <p:cNvSpPr txBox="1"/>
          <p:nvPr/>
        </p:nvSpPr>
        <p:spPr>
          <a:xfrm>
            <a:off x="3569817" y="1143000"/>
            <a:ext cx="1530706" cy="2354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>
                <a:solidFill>
                  <a:srgbClr val="0000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 Đúng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2" name="Shape 10"/>
          <p:cNvSpPr/>
          <p:nvPr/>
        </p:nvSpPr>
        <p:spPr>
          <a:xfrm>
            <a:off x="3093415" y="1578482"/>
            <a:ext cx="228600" cy="17145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3" name="Text 11"/>
          <p:cNvSpPr/>
          <p:nvPr/>
        </p:nvSpPr>
        <p:spPr>
          <a:xfrm>
            <a:off x="3062740" y="1585319"/>
            <a:ext cx="286207" cy="171450"/>
          </a:xfrm>
          <a:prstGeom prst="rect">
            <a:avLst/>
          </a:prstGeom>
          <a:solidFill>
            <a:srgbClr val="0000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/>
          </a:p>
        </p:txBody>
      </p:sp>
      <p:sp>
        <p:nvSpPr>
          <p:cNvPr id="84" name="Text 12"/>
          <p:cNvSpPr txBox="1"/>
          <p:nvPr/>
        </p:nvSpPr>
        <p:spPr>
          <a:xfrm>
            <a:off x="3409494" y="1600200"/>
            <a:ext cx="2511247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00FF"/>
                </a:solidFill>
                <a:latin typeface="Roboto" pitchFamily="34" charset="0"/>
                <a:ea typeface="Roboto" pitchFamily="34" charset="-122"/>
              </a:rPr>
              <a:t>Đúng quy chế, đúng hướng dẫn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85" name="Shape 13"/>
          <p:cNvSpPr/>
          <p:nvPr/>
        </p:nvSpPr>
        <p:spPr>
          <a:xfrm>
            <a:off x="3093415" y="1821941"/>
            <a:ext cx="228600" cy="17145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6" name="Text 14"/>
          <p:cNvSpPr/>
          <p:nvPr/>
        </p:nvSpPr>
        <p:spPr>
          <a:xfrm>
            <a:off x="3065253" y="1828800"/>
            <a:ext cx="286207" cy="1714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900" dirty="0"/>
          </a:p>
        </p:txBody>
      </p:sp>
      <p:sp>
        <p:nvSpPr>
          <p:cNvPr id="87" name="Text 15"/>
          <p:cNvSpPr txBox="1"/>
          <p:nvPr/>
        </p:nvSpPr>
        <p:spPr>
          <a:xfrm>
            <a:off x="3394254" y="1851660"/>
            <a:ext cx="2153107" cy="1341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00FF"/>
                </a:solidFill>
                <a:latin typeface="Roboto" pitchFamily="34" charset="0"/>
                <a:ea typeface="Roboto" pitchFamily="34" charset="-122"/>
              </a:rPr>
              <a:t>Đúng, đủ quy trình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88" name="Shape 16"/>
          <p:cNvSpPr/>
          <p:nvPr/>
        </p:nvSpPr>
        <p:spPr>
          <a:xfrm>
            <a:off x="3093415" y="2064715"/>
            <a:ext cx="228600" cy="17145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9" name="Text 17"/>
          <p:cNvSpPr/>
          <p:nvPr/>
        </p:nvSpPr>
        <p:spPr>
          <a:xfrm>
            <a:off x="3066594" y="2066086"/>
            <a:ext cx="286207" cy="1714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900" dirty="0"/>
          </a:p>
        </p:txBody>
      </p:sp>
      <p:sp>
        <p:nvSpPr>
          <p:cNvPr id="90" name="Text 18"/>
          <p:cNvSpPr txBox="1"/>
          <p:nvPr/>
        </p:nvSpPr>
        <p:spPr>
          <a:xfrm>
            <a:off x="3385870" y="2066086"/>
            <a:ext cx="2633930" cy="1744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00FF"/>
                </a:solidFill>
                <a:latin typeface="Roboto" pitchFamily="34" charset="0"/>
                <a:ea typeface="Roboto" pitchFamily="34" charset="-122"/>
              </a:rPr>
              <a:t>Đúng vị trí, chức trách nhiệm vụ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91" name="Shape 16"/>
          <p:cNvSpPr/>
          <p:nvPr/>
        </p:nvSpPr>
        <p:spPr>
          <a:xfrm>
            <a:off x="3087014" y="2285999"/>
            <a:ext cx="228600" cy="17145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2" name="Text 17"/>
          <p:cNvSpPr/>
          <p:nvPr/>
        </p:nvSpPr>
        <p:spPr>
          <a:xfrm>
            <a:off x="3049342" y="2286000"/>
            <a:ext cx="286207" cy="1714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900" dirty="0"/>
          </a:p>
        </p:txBody>
      </p:sp>
      <p:sp>
        <p:nvSpPr>
          <p:cNvPr id="93" name="Text 18"/>
          <p:cNvSpPr txBox="1"/>
          <p:nvPr/>
        </p:nvSpPr>
        <p:spPr>
          <a:xfrm>
            <a:off x="3364228" y="2321660"/>
            <a:ext cx="2868932" cy="1817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0000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Xử lý tình huống đúng hướng dẫn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00" name="Shape 6"/>
          <p:cNvSpPr/>
          <p:nvPr/>
        </p:nvSpPr>
        <p:spPr>
          <a:xfrm>
            <a:off x="5989015" y="1143000"/>
            <a:ext cx="2697785" cy="1724787"/>
          </a:xfrm>
          <a:prstGeom prst="roundRect">
            <a:avLst>
              <a:gd name="adj" fmla="val 2857"/>
            </a:avLst>
          </a:prstGeom>
          <a:solidFill>
            <a:srgbClr val="FFFFFF"/>
          </a:solidFill>
          <a:ln/>
          <a:effectLst>
            <a:outerShdw blurRad="76200" dist="254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1" name="Shape 7"/>
          <p:cNvSpPr/>
          <p:nvPr/>
        </p:nvSpPr>
        <p:spPr>
          <a:xfrm>
            <a:off x="6065216" y="1314221"/>
            <a:ext cx="45872" cy="1132027"/>
          </a:xfrm>
          <a:prstGeom prst="roundRect">
            <a:avLst>
              <a:gd name="adj" fmla="val 201206"/>
            </a:avLst>
          </a:prstGeom>
          <a:solidFill>
            <a:srgbClr val="FF0000"/>
          </a:solidFill>
          <a:ln w="12700">
            <a:solidFill>
              <a:srgbClr val="1565C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2" name="Shape 8"/>
          <p:cNvSpPr/>
          <p:nvPr/>
        </p:nvSpPr>
        <p:spPr>
          <a:xfrm>
            <a:off x="6204966" y="1285646"/>
            <a:ext cx="381305" cy="285979"/>
          </a:xfrm>
          <a:prstGeom prst="roundRect">
            <a:avLst>
              <a:gd name="adj" fmla="val 95923"/>
            </a:avLst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" name="Text 9"/>
          <p:cNvSpPr txBox="1"/>
          <p:nvPr/>
        </p:nvSpPr>
        <p:spPr>
          <a:xfrm>
            <a:off x="6698894" y="1303705"/>
            <a:ext cx="1530706" cy="2393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>
                <a:solidFill>
                  <a:srgbClr val="FF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 Không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6" name="Text 12"/>
          <p:cNvSpPr txBox="1"/>
          <p:nvPr/>
        </p:nvSpPr>
        <p:spPr>
          <a:xfrm>
            <a:off x="6600262" y="1788795"/>
            <a:ext cx="2511247" cy="103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FF0000"/>
                </a:solidFill>
                <a:latin typeface="Roboto" pitchFamily="34" charset="0"/>
                <a:ea typeface="Roboto" pitchFamily="34" charset="-122"/>
              </a:rPr>
              <a:t>Không lơ là, chủ quan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9" name="Text 15"/>
          <p:cNvSpPr txBox="1"/>
          <p:nvPr/>
        </p:nvSpPr>
        <p:spPr>
          <a:xfrm>
            <a:off x="6594654" y="2023110"/>
            <a:ext cx="2153107" cy="1341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FF0000"/>
                </a:solidFill>
                <a:latin typeface="Roboto" pitchFamily="34" charset="0"/>
                <a:ea typeface="Roboto" pitchFamily="34" charset="-122"/>
              </a:rPr>
              <a:t>Không quá căng thẳng, áp lực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2" name="Text 18"/>
          <p:cNvSpPr txBox="1"/>
          <p:nvPr/>
        </p:nvSpPr>
        <p:spPr>
          <a:xfrm>
            <a:off x="6586270" y="2248738"/>
            <a:ext cx="2633930" cy="1744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rgbClr val="FF0000"/>
                </a:solidFill>
                <a:latin typeface="Roboto" pitchFamily="34" charset="0"/>
                <a:ea typeface="Roboto" pitchFamily="34" charset="-122"/>
              </a:rPr>
              <a:t>Không tự xử lý tình huống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7" name="Shape 26"/>
          <p:cNvSpPr/>
          <p:nvPr/>
        </p:nvSpPr>
        <p:spPr>
          <a:xfrm>
            <a:off x="2869695" y="3061297"/>
            <a:ext cx="38405" cy="700202"/>
          </a:xfrm>
          <a:prstGeom prst="roundRect">
            <a:avLst>
              <a:gd name="adj" fmla="val 583087"/>
            </a:avLst>
          </a:prstGeom>
          <a:solidFill>
            <a:srgbClr val="FF6F00"/>
          </a:solidFill>
          <a:ln w="12700">
            <a:solidFill>
              <a:srgbClr val="FF6F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8" name="Shape 27"/>
          <p:cNvSpPr/>
          <p:nvPr/>
        </p:nvSpPr>
        <p:spPr>
          <a:xfrm>
            <a:off x="2971800" y="3004148"/>
            <a:ext cx="395172" cy="284150"/>
          </a:xfrm>
          <a:prstGeom prst="roundRect">
            <a:avLst>
              <a:gd name="adj" fmla="val 9476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119" name="Image 8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070557" y="3069639"/>
            <a:ext cx="209398" cy="157049"/>
          </a:xfrm>
          <a:prstGeom prst="rect">
            <a:avLst/>
          </a:prstGeom>
        </p:spPr>
      </p:pic>
      <p:sp>
        <p:nvSpPr>
          <p:cNvPr id="120" name="Text 28"/>
          <p:cNvSpPr txBox="1"/>
          <p:nvPr/>
        </p:nvSpPr>
        <p:spPr>
          <a:xfrm>
            <a:off x="3456738" y="3069640"/>
            <a:ext cx="4391863" cy="13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 Tăng cường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9" name="Shape 10"/>
          <p:cNvSpPr/>
          <p:nvPr/>
        </p:nvSpPr>
        <p:spPr>
          <a:xfrm>
            <a:off x="3042667" y="3315840"/>
            <a:ext cx="22860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0" name="Text 11"/>
          <p:cNvSpPr/>
          <p:nvPr/>
        </p:nvSpPr>
        <p:spPr>
          <a:xfrm>
            <a:off x="3007646" y="3315840"/>
            <a:ext cx="286207" cy="1714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/>
          </a:p>
        </p:txBody>
      </p:sp>
      <p:sp>
        <p:nvSpPr>
          <p:cNvPr id="131" name="Text 12"/>
          <p:cNvSpPr txBox="1"/>
          <p:nvPr/>
        </p:nvSpPr>
        <p:spPr>
          <a:xfrm>
            <a:off x="3366366" y="3354703"/>
            <a:ext cx="2511247" cy="103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chemeClr val="accent2">
                    <a:lumMod val="50000"/>
                  </a:schemeClr>
                </a:solidFill>
                <a:latin typeface="Roboto" pitchFamily="34" charset="0"/>
                <a:ea typeface="Roboto" pitchFamily="34" charset="-122"/>
              </a:rPr>
              <a:t>Tăng cường tinh thần trách nhiệm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2" name="Shape 13"/>
          <p:cNvSpPr/>
          <p:nvPr/>
        </p:nvSpPr>
        <p:spPr>
          <a:xfrm>
            <a:off x="3042667" y="3559299"/>
            <a:ext cx="22860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3" name="Text 14"/>
          <p:cNvSpPr/>
          <p:nvPr/>
        </p:nvSpPr>
        <p:spPr>
          <a:xfrm>
            <a:off x="3016272" y="3562709"/>
            <a:ext cx="286207" cy="1714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900" dirty="0"/>
          </a:p>
        </p:txBody>
      </p:sp>
      <p:sp>
        <p:nvSpPr>
          <p:cNvPr id="134" name="Text 15"/>
          <p:cNvSpPr txBox="1"/>
          <p:nvPr/>
        </p:nvSpPr>
        <p:spPr>
          <a:xfrm>
            <a:off x="3343506" y="3537583"/>
            <a:ext cx="3796741" cy="2343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>
                <a:solidFill>
                  <a:schemeClr val="accent2">
                    <a:lumMod val="50000"/>
                  </a:schemeClr>
                </a:solidFill>
                <a:latin typeface="Roboto" pitchFamily="34" charset="0"/>
                <a:ea typeface="Roboto" pitchFamily="34" charset="-122"/>
              </a:rPr>
              <a:t>Tăng cường trình độ, chuyên môn nghiệp vụ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7" name="Shape 10"/>
          <p:cNvSpPr/>
          <p:nvPr/>
        </p:nvSpPr>
        <p:spPr>
          <a:xfrm>
            <a:off x="626514" y="1304159"/>
            <a:ext cx="228600" cy="17145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8" name="Text 11"/>
          <p:cNvSpPr/>
          <p:nvPr/>
        </p:nvSpPr>
        <p:spPr>
          <a:xfrm>
            <a:off x="598169" y="1304159"/>
            <a:ext cx="286207" cy="1714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/>
          </a:p>
        </p:txBody>
      </p:sp>
      <p:pic>
        <p:nvPicPr>
          <p:cNvPr id="80" name="Image 18" descr="preencoded.png"/>
          <p:cNvPicPr>
            <a:picLocks noChangeAspect="1"/>
          </p:cNvPicPr>
          <p:nvPr/>
        </p:nvPicPr>
        <p:blipFill>
          <a:blip r:embed="rId7"/>
          <a:srcRect l="-80" r="-80"/>
          <a:stretch/>
        </p:blipFill>
        <p:spPr>
          <a:xfrm>
            <a:off x="3141453" y="1171460"/>
            <a:ext cx="220763" cy="132246"/>
          </a:xfrm>
          <a:prstGeom prst="rect">
            <a:avLst/>
          </a:prstGeom>
        </p:spPr>
      </p:pic>
      <p:pic>
        <p:nvPicPr>
          <p:cNvPr id="94" name="Image 9" descr="preencoded.png"/>
          <p:cNvPicPr>
            <a:picLocks noChangeAspect="1"/>
          </p:cNvPicPr>
          <p:nvPr/>
        </p:nvPicPr>
        <p:blipFill>
          <a:blip r:embed="rId8"/>
          <a:srcRect l="-80" r="-80"/>
          <a:stretch/>
        </p:blipFill>
        <p:spPr>
          <a:xfrm>
            <a:off x="659923" y="914400"/>
            <a:ext cx="201779" cy="120874"/>
          </a:xfrm>
          <a:prstGeom prst="rect">
            <a:avLst/>
          </a:prstGeom>
        </p:spPr>
      </p:pic>
      <p:sp>
        <p:nvSpPr>
          <p:cNvPr id="95" name="Text 11"/>
          <p:cNvSpPr/>
          <p:nvPr/>
        </p:nvSpPr>
        <p:spPr>
          <a:xfrm>
            <a:off x="6249494" y="2025053"/>
            <a:ext cx="286207" cy="17145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6271322" y="2010537"/>
            <a:ext cx="221285" cy="171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Text 14"/>
          <p:cNvSpPr/>
          <p:nvPr/>
        </p:nvSpPr>
        <p:spPr>
          <a:xfrm>
            <a:off x="6239470" y="2006720"/>
            <a:ext cx="286207" cy="1714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0000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900" dirty="0"/>
          </a:p>
        </p:txBody>
      </p:sp>
      <p:sp>
        <p:nvSpPr>
          <p:cNvPr id="98" name="Text 11"/>
          <p:cNvSpPr/>
          <p:nvPr/>
        </p:nvSpPr>
        <p:spPr>
          <a:xfrm>
            <a:off x="6258425" y="1789983"/>
            <a:ext cx="286207" cy="17145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6280253" y="1775468"/>
            <a:ext cx="221285" cy="171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3" name="Text 14"/>
          <p:cNvSpPr/>
          <p:nvPr/>
        </p:nvSpPr>
        <p:spPr>
          <a:xfrm>
            <a:off x="6248401" y="1771650"/>
            <a:ext cx="286207" cy="1714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0000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/>
          </a:p>
        </p:txBody>
      </p:sp>
      <p:sp>
        <p:nvSpPr>
          <p:cNvPr id="114" name="Text 11"/>
          <p:cNvSpPr/>
          <p:nvPr/>
        </p:nvSpPr>
        <p:spPr>
          <a:xfrm>
            <a:off x="6240532" y="2274341"/>
            <a:ext cx="286207" cy="17145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262360" y="2259826"/>
            <a:ext cx="221285" cy="171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Text 14"/>
          <p:cNvSpPr/>
          <p:nvPr/>
        </p:nvSpPr>
        <p:spPr>
          <a:xfrm>
            <a:off x="6232490" y="2256008"/>
            <a:ext cx="286207" cy="1714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0000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9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65" y="1292733"/>
            <a:ext cx="381340" cy="286005"/>
          </a:xfrm>
          <a:prstGeom prst="rect">
            <a:avLst/>
          </a:prstGeom>
        </p:spPr>
      </p:pic>
      <p:sp>
        <p:nvSpPr>
          <p:cNvPr id="104" name="Slide Number Placeholder 1">
            <a:extLst>
              <a:ext uri="{FF2B5EF4-FFF2-40B4-BE49-F238E27FC236}">
                <a16:creationId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14900"/>
            <a:ext cx="2057400" cy="273844"/>
          </a:xfrm>
        </p:spPr>
        <p:txBody>
          <a:bodyPr/>
          <a:lstStyle/>
          <a:p>
            <a:fld id="{F6407991-469F-4279-B0EC-DBE237D6F554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4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-12627" y="4916329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0" y="-334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00" y="28575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imes New Roman (Headings)"/>
              </a:rPr>
              <a:t>PHÓ TRƯỞNG ĐIỂM PHỤ TRÁCH CSVC</a:t>
            </a:r>
          </a:p>
        </p:txBody>
      </p:sp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-14000"/>
                    </a14:imgEffect>
                    <a14:imgEffect>
                      <a14:colorTemperature colorTemp="64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483602" y="19051"/>
            <a:ext cx="584199" cy="438149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28650"/>
            <a:ext cx="3642693" cy="1771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t="-1" b="-1"/>
          <a:stretch/>
        </p:blipFill>
        <p:spPr>
          <a:xfrm>
            <a:off x="-10160" y="-6123"/>
            <a:ext cx="9169400" cy="499622"/>
          </a:xfrm>
          <a:prstGeom prst="rect">
            <a:avLst/>
          </a:prstGeom>
        </p:spPr>
      </p:pic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5" y="-19050"/>
            <a:ext cx="772215" cy="579161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3771900" y="-31928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0" y="235306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 (Headings)"/>
              </a:rPr>
              <a:t>PHÓ TRƯỞNG ĐIỂM PHỤ TRÁCH CSVC</a:t>
            </a:r>
          </a:p>
        </p:txBody>
      </p:sp>
      <p:sp>
        <p:nvSpPr>
          <p:cNvPr id="17" name="Shape 18"/>
          <p:cNvSpPr/>
          <p:nvPr/>
        </p:nvSpPr>
        <p:spPr>
          <a:xfrm>
            <a:off x="152400" y="628650"/>
            <a:ext cx="4953000" cy="2019300"/>
          </a:xfrm>
          <a:prstGeom prst="roundRect">
            <a:avLst>
              <a:gd name="adj" fmla="val 1010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2654" y="717804"/>
            <a:ext cx="381305" cy="285979"/>
          </a:xfrm>
          <a:prstGeom prst="rect">
            <a:avLst/>
          </a:prstGeom>
        </p:spPr>
      </p:pic>
      <p:pic>
        <p:nvPicPr>
          <p:cNvPr id="19" name="Image 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26719" y="791756"/>
            <a:ext cx="237744" cy="142646"/>
          </a:xfrm>
          <a:prstGeom prst="rect">
            <a:avLst/>
          </a:prstGeom>
        </p:spPr>
      </p:pic>
      <p:sp>
        <p:nvSpPr>
          <p:cNvPr id="20" name="Text 19"/>
          <p:cNvSpPr txBox="1"/>
          <p:nvPr/>
        </p:nvSpPr>
        <p:spPr>
          <a:xfrm>
            <a:off x="828142" y="692010"/>
            <a:ext cx="2143659" cy="28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Phòng thi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381000" y="1028701"/>
            <a:ext cx="4724401" cy="153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vi-VN" sz="1100">
                <a:latin typeface="Calibri" panose="020F0502020204030204" pitchFamily="34" charset="0"/>
                <a:cs typeface="Calibri" panose="020F0502020204030204" pitchFamily="34" charset="0"/>
              </a:rPr>
              <a:t>Phòng thi đảm bảo đủ </a:t>
            </a:r>
            <a:r>
              <a:rPr lang="vi-VN" sz="1100" b="1">
                <a:latin typeface="Calibri" panose="020F0502020204030204" pitchFamily="34" charset="0"/>
                <a:cs typeface="Calibri" panose="020F0502020204030204" pitchFamily="34" charset="0"/>
              </a:rPr>
              <a:t>ánh sáng, thông thoáng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vi-VN" sz="1100">
                <a:latin typeface="Calibri" panose="020F0502020204030204" pitchFamily="34" charset="0"/>
                <a:cs typeface="Calibri" panose="020F0502020204030204" pitchFamily="34" charset="0"/>
              </a:rPr>
              <a:t>Khoảng cách giữa các bàn </a:t>
            </a:r>
            <a:r>
              <a:rPr lang="vi-VN" sz="1100" b="1">
                <a:latin typeface="Calibri" panose="020F0502020204030204" pitchFamily="34" charset="0"/>
                <a:cs typeface="Calibri" panose="020F0502020204030204" pitchFamily="34" charset="0"/>
              </a:rPr>
              <a:t>≥ 1,2m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vi-VN" sz="1100">
                <a:latin typeface="Calibri" panose="020F0502020204030204" pitchFamily="34" charset="0"/>
                <a:cs typeface="Calibri" panose="020F0502020204030204" pitchFamily="34" charset="0"/>
              </a:rPr>
              <a:t>Bàn ghế </a:t>
            </a:r>
            <a:r>
              <a:rPr lang="vi-VN" sz="1100" b="1">
                <a:latin typeface="Calibri" panose="020F0502020204030204" pitchFamily="34" charset="0"/>
                <a:cs typeface="Calibri" panose="020F0502020204030204" pitchFamily="34" charset="0"/>
              </a:rPr>
              <a:t>chắc chắn, ổn định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vi-VN" sz="1100">
                <a:latin typeface="Calibri" panose="020F0502020204030204" pitchFamily="34" charset="0"/>
                <a:cs typeface="Calibri" panose="020F0502020204030204" pitchFamily="34" charset="0"/>
              </a:rPr>
              <a:t>Chuẩn bị ít nhất 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vi-VN" sz="1100">
                <a:latin typeface="Calibri" panose="020F0502020204030204" pitchFamily="34" charset="0"/>
                <a:cs typeface="Calibri" panose="020F0502020204030204" pitchFamily="34" charset="0"/>
              </a:rPr>
              <a:t>1 phòng dự phòng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, 02 phòng chờ nếu có thí sinh không thi đủ 2 môn của bài thi tự chọn</a:t>
            </a:r>
            <a:endParaRPr lang="vi-VN" sz="1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vi-VN" sz="1100">
                <a:latin typeface="Calibri" panose="020F0502020204030204" pitchFamily="34" charset="0"/>
                <a:cs typeface="Calibri" panose="020F0502020204030204" pitchFamily="34" charset="0"/>
              </a:rPr>
              <a:t>Dán </a:t>
            </a:r>
            <a:r>
              <a:rPr lang="vi-VN" sz="1100" b="1">
                <a:latin typeface="Calibri" panose="020F0502020204030204" pitchFamily="34" charset="0"/>
                <a:cs typeface="Calibri" panose="020F0502020204030204" pitchFamily="34" charset="0"/>
              </a:rPr>
              <a:t>Điều 21</a:t>
            </a:r>
            <a:r>
              <a:rPr lang="en-US" sz="1100" b="1">
                <a:latin typeface="Calibri" panose="020F0502020204030204" pitchFamily="34" charset="0"/>
                <a:cs typeface="Calibri" panose="020F0502020204030204" pitchFamily="34" charset="0"/>
              </a:rPr>
              <a:t>, Điều </a:t>
            </a:r>
            <a:r>
              <a:rPr lang="vi-VN" sz="1100" b="1">
                <a:latin typeface="Calibri" panose="020F0502020204030204" pitchFamily="34" charset="0"/>
                <a:cs typeface="Calibri" panose="020F0502020204030204" pitchFamily="34" charset="0"/>
              </a:rPr>
              <a:t>57 </a:t>
            </a:r>
            <a:r>
              <a:rPr lang="vi-VN" sz="1100">
                <a:latin typeface="Calibri" panose="020F0502020204030204" pitchFamily="34" charset="0"/>
                <a:cs typeface="Calibri" panose="020F0502020204030204" pitchFamily="34" charset="0"/>
              </a:rPr>
              <a:t>Quy chế thi trước cửa phòng thi</a:t>
            </a:r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11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 phòng thi tiếp giáp nhà dân, đường quốc lộ…</a:t>
            </a:r>
            <a:endParaRPr lang="vi-VN" sz="1100" b="1" i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Shape 18"/>
          <p:cNvSpPr/>
          <p:nvPr/>
        </p:nvSpPr>
        <p:spPr>
          <a:xfrm>
            <a:off x="152400" y="2762845"/>
            <a:ext cx="4953000" cy="2054260"/>
          </a:xfrm>
          <a:prstGeom prst="roundRect">
            <a:avLst>
              <a:gd name="adj" fmla="val 1010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0" name="Image 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95629" y="2984131"/>
            <a:ext cx="237744" cy="142646"/>
          </a:xfrm>
          <a:prstGeom prst="rect">
            <a:avLst/>
          </a:prstGeom>
        </p:spPr>
      </p:pic>
      <p:sp>
        <p:nvSpPr>
          <p:cNvPr id="31" name="Text 19"/>
          <p:cNvSpPr txBox="1"/>
          <p:nvPr/>
        </p:nvSpPr>
        <p:spPr>
          <a:xfrm>
            <a:off x="799795" y="2877146"/>
            <a:ext cx="3972459" cy="28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>
                <a:solidFill>
                  <a:srgbClr val="1E3A8A"/>
                </a:solidFill>
                <a:latin typeface="Roboto" pitchFamily="34" charset="0"/>
                <a:ea typeface="Roboto" pitchFamily="34" charset="-122"/>
              </a:rPr>
              <a:t>Phòng làm việc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352653" y="3255139"/>
            <a:ext cx="4648200" cy="156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Phòng làm việc của Điểm thi: máy photo (in được A3), điện thoại trực thi (đảm bảo liên lạc thông suốt, có loa ngoài…), máy tính phục vụ báo cáo nhanh…</a:t>
            </a:r>
            <a:endParaRPr lang="vi-VN" sz="1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Phòng bảo quản đề thi, bài thi: </a:t>
            </a:r>
            <a:r>
              <a:rPr lang="vi-VN" sz="1100">
                <a:latin typeface="Calibri" panose="020F0502020204030204" pitchFamily="34" charset="0"/>
                <a:cs typeface="Calibri" panose="020F0502020204030204" pitchFamily="34" charset="0"/>
              </a:rPr>
              <a:t>Camera giám sát hoạt động 24/7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vi-VN" sz="1100">
                <a:latin typeface="Calibri" panose="020F0502020204030204" pitchFamily="34" charset="0"/>
                <a:cs typeface="Calibri" panose="020F0502020204030204" pitchFamily="34" charset="0"/>
              </a:rPr>
              <a:t>không kết nối internet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vi-VN" sz="1100">
                <a:latin typeface="Calibri" panose="020F0502020204030204" pitchFamily="34" charset="0"/>
                <a:cs typeface="Calibri" panose="020F0502020204030204" pitchFamily="34" charset="0"/>
              </a:rPr>
              <a:t>Ghi hình liên tục trong suốt kỳ thi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, tủ đề để thi/bài thi riêng biệt..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000" b="1" i="1">
                <a:solidFill>
                  <a:srgbClr val="FF0000"/>
                </a:solidFill>
                <a:latin typeface="Calibri (Body)"/>
              </a:rPr>
              <a:t>Lưu ý kiểm đếm VPP, hồ sơ Điểm thi (số lượng, mẫu mã, chất lượng…). </a:t>
            </a:r>
            <a:r>
              <a:rPr lang="vi-VN" sz="1000" b="1" i="1">
                <a:solidFill>
                  <a:srgbClr val="FF0000"/>
                </a:solidFill>
                <a:latin typeface="Calibri (Body)"/>
              </a:rPr>
              <a:t>Ghi Mã phòng thi lên túi đựng Phiếu TLTN</a:t>
            </a:r>
            <a:endParaRPr lang="en-US" sz="1000" b="1" i="1">
              <a:solidFill>
                <a:srgbClr val="FF0000"/>
              </a:solidFill>
              <a:latin typeface="Calibri (Body)"/>
            </a:endParaRPr>
          </a:p>
        </p:txBody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57226" y="2880575"/>
            <a:ext cx="376733" cy="282550"/>
          </a:xfrm>
          <a:prstGeom prst="rect">
            <a:avLst/>
          </a:prstGeom>
        </p:spPr>
      </p:pic>
      <p:pic>
        <p:nvPicPr>
          <p:cNvPr id="34" name="Image 7" descr="preencoded.png"/>
          <p:cNvPicPr>
            <a:picLocks noChangeAspect="1"/>
          </p:cNvPicPr>
          <p:nvPr/>
        </p:nvPicPr>
        <p:blipFill>
          <a:blip r:embed="rId10"/>
          <a:srcRect l="-1507" r="-1507"/>
          <a:stretch/>
        </p:blipFill>
        <p:spPr>
          <a:xfrm>
            <a:off x="423976" y="2945632"/>
            <a:ext cx="237744" cy="1384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08" y="2762845"/>
            <a:ext cx="3566492" cy="1980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14900"/>
            <a:ext cx="2057400" cy="273844"/>
          </a:xfrm>
        </p:spPr>
        <p:txBody>
          <a:bodyPr/>
          <a:lstStyle/>
          <a:p>
            <a:fld id="{F6407991-469F-4279-B0EC-DBE237D6F554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0" y="4933950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0" y="-334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00" y="28575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imes New Roman (Headings)"/>
              </a:rPr>
              <a:t>PHÓ TRƯỞNG ĐIỂM PHỤ TRÁCH CSVC</a:t>
            </a:r>
          </a:p>
        </p:txBody>
      </p:sp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-14000"/>
                    </a14:imgEffect>
                    <a14:imgEffect>
                      <a14:colorTemperature colorTemp="64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483602" y="19051"/>
            <a:ext cx="584199" cy="438149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-10160" y="-6123"/>
            <a:ext cx="9169400" cy="499622"/>
          </a:xfrm>
          <a:prstGeom prst="rect">
            <a:avLst/>
          </a:prstGeom>
        </p:spPr>
      </p:pic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5" y="-19050"/>
            <a:ext cx="772215" cy="579161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3695700" y="-2669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0" y="240677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 (Headings)"/>
              </a:rPr>
              <a:t>PHÓ TRƯỞNG ĐIỂM PHỤ TRÁCH CSVC</a:t>
            </a:r>
          </a:p>
        </p:txBody>
      </p:sp>
      <p:sp>
        <p:nvSpPr>
          <p:cNvPr id="17" name="Shape 18"/>
          <p:cNvSpPr/>
          <p:nvPr/>
        </p:nvSpPr>
        <p:spPr>
          <a:xfrm>
            <a:off x="152400" y="628650"/>
            <a:ext cx="4953000" cy="2032293"/>
          </a:xfrm>
          <a:prstGeom prst="roundRect">
            <a:avLst>
              <a:gd name="adj" fmla="val 1010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04801" y="742950"/>
            <a:ext cx="381305" cy="285979"/>
          </a:xfrm>
          <a:prstGeom prst="rect">
            <a:avLst/>
          </a:prstGeom>
        </p:spPr>
      </p:pic>
      <p:pic>
        <p:nvPicPr>
          <p:cNvPr id="19" name="Image 9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71856" y="814616"/>
            <a:ext cx="237744" cy="142646"/>
          </a:xfrm>
          <a:prstGeom prst="rect">
            <a:avLst/>
          </a:prstGeom>
        </p:spPr>
      </p:pic>
      <p:sp>
        <p:nvSpPr>
          <p:cNvPr id="20" name="Text 19"/>
          <p:cNvSpPr txBox="1"/>
          <p:nvPr/>
        </p:nvSpPr>
        <p:spPr>
          <a:xfrm>
            <a:off x="828142" y="742950"/>
            <a:ext cx="3286659" cy="28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Sân trường niêm yết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304801" y="1075894"/>
            <a:ext cx="4724401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100">
                <a:latin typeface="Arial (Body)"/>
              </a:rPr>
              <a:t>Sơ đồ phòng thi</a:t>
            </a:r>
            <a:endParaRPr lang="vi-VN" sz="1100">
              <a:latin typeface="Arial (Body)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100">
                <a:latin typeface="Arial (Body)"/>
              </a:rPr>
              <a:t>Lịch thi, Hiệu lệnh trống</a:t>
            </a:r>
            <a:endParaRPr lang="vi-VN" sz="1100">
              <a:latin typeface="Arial (Body)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100">
                <a:latin typeface="Arial (Body)"/>
              </a:rPr>
              <a:t>Danh sách thí sinh làm thủ tục dự thi</a:t>
            </a:r>
            <a:endParaRPr lang="vi-VN" sz="1100">
              <a:latin typeface="Arial (Body)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100">
                <a:latin typeface="Arial (Body)"/>
              </a:rPr>
              <a:t>Trích</a:t>
            </a:r>
            <a:r>
              <a:rPr lang="vi-VN" sz="1100">
                <a:latin typeface="Arial (Body)"/>
              </a:rPr>
              <a:t> Điều 21</a:t>
            </a:r>
            <a:r>
              <a:rPr lang="en-US" sz="1100">
                <a:latin typeface="Arial (Body)"/>
              </a:rPr>
              <a:t>, Điều </a:t>
            </a:r>
            <a:r>
              <a:rPr lang="vi-VN" sz="1100">
                <a:latin typeface="Arial (Body)"/>
              </a:rPr>
              <a:t>57 Quy chế thi </a:t>
            </a:r>
            <a:r>
              <a:rPr lang="en-US" sz="1100">
                <a:latin typeface="Arial (Body)"/>
              </a:rPr>
              <a:t>(khổ A3)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100">
                <a:latin typeface="Arial (Body)"/>
              </a:rPr>
              <a:t>Thông báo về việc: Đề thi thuộc danh mục bí mật của Nhà nước ở mức độ </a:t>
            </a:r>
            <a:r>
              <a:rPr lang="en-US" sz="1100" b="1">
                <a:solidFill>
                  <a:srgbClr val="FF0000"/>
                </a:solidFill>
                <a:latin typeface="Arial (Body)"/>
              </a:rPr>
              <a:t>“Tối mật”. </a:t>
            </a:r>
            <a:r>
              <a:rPr lang="en-US" sz="1100">
                <a:latin typeface="Arial (Body)"/>
              </a:rPr>
              <a:t>Mọi hành vi cố ý làm lộ đề thi sẽ bị xử lý nghiêm theo quy định pháp luật.</a:t>
            </a:r>
          </a:p>
        </p:txBody>
      </p:sp>
      <p:sp>
        <p:nvSpPr>
          <p:cNvPr id="28" name="Shape 18"/>
          <p:cNvSpPr/>
          <p:nvPr/>
        </p:nvSpPr>
        <p:spPr>
          <a:xfrm>
            <a:off x="152400" y="2883573"/>
            <a:ext cx="4953000" cy="1974177"/>
          </a:xfrm>
          <a:prstGeom prst="roundRect">
            <a:avLst>
              <a:gd name="adj" fmla="val 1010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0" name="Image 9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95629" y="3060331"/>
            <a:ext cx="237744" cy="142646"/>
          </a:xfrm>
          <a:prstGeom prst="rect">
            <a:avLst/>
          </a:prstGeom>
        </p:spPr>
      </p:pic>
      <p:sp>
        <p:nvSpPr>
          <p:cNvPr id="31" name="Text 19"/>
          <p:cNvSpPr txBox="1"/>
          <p:nvPr/>
        </p:nvSpPr>
        <p:spPr>
          <a:xfrm>
            <a:off x="799795" y="2953346"/>
            <a:ext cx="3972459" cy="28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>
                <a:solidFill>
                  <a:srgbClr val="1E3A8A"/>
                </a:solidFill>
                <a:latin typeface="Roboto" pitchFamily="34" charset="0"/>
                <a:ea typeface="Roboto" pitchFamily="34" charset="-122"/>
              </a:rPr>
              <a:t>Khu vực để đồ cho TS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352653" y="3367266"/>
            <a:ext cx="45241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vi-VN" sz="1100">
                <a:latin typeface="Arial (Body)"/>
              </a:rPr>
              <a:t>Bố trí địa điểm bảo quản vật dụng cá nhân của thí sinh không được phép mang vào phòng thi (đảm bảo an toàn, tránh nhầm lẫn, thất lạc…)</a:t>
            </a:r>
            <a:endParaRPr lang="en-US" sz="1100">
              <a:latin typeface="Arial (Body)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100">
                <a:latin typeface="Arial (Body)"/>
              </a:rPr>
              <a:t>Yêu cầu TS không để đồ có giá trị, cồng kềnh…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100">
                <a:latin typeface="Arial (Body)"/>
              </a:rPr>
              <a:t>Nhắc TS để lại điện thoại, phương tiện thu/phát ngay từ khu vực để đồ</a:t>
            </a:r>
            <a:endParaRPr lang="vi-VN" sz="1100">
              <a:latin typeface="Arial (Body)"/>
            </a:endParaRPr>
          </a:p>
        </p:txBody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57226" y="2956775"/>
            <a:ext cx="376733" cy="282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28650"/>
            <a:ext cx="3810001" cy="194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2762845"/>
            <a:ext cx="3824603" cy="1974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DB3F385D-D60A-9A95-5A22-26A9D349D3B7}"/>
              </a:ext>
            </a:extLst>
          </p:cNvPr>
          <p:cNvSpPr/>
          <p:nvPr/>
        </p:nvSpPr>
        <p:spPr>
          <a:xfrm>
            <a:off x="392426" y="2981869"/>
            <a:ext cx="306330" cy="232361"/>
          </a:xfrm>
          <a:custGeom>
            <a:avLst/>
            <a:gdLst/>
            <a:ahLst/>
            <a:cxnLst/>
            <a:rect l="l" t="t" r="r" b="b"/>
            <a:pathLst>
              <a:path w="459495" h="464723">
                <a:moveTo>
                  <a:pt x="0" y="0"/>
                </a:moveTo>
                <a:lnTo>
                  <a:pt x="459495" y="0"/>
                </a:lnTo>
                <a:lnTo>
                  <a:pt x="459495" y="464723"/>
                </a:lnTo>
                <a:lnTo>
                  <a:pt x="0" y="4647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76303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0" y="4931134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0" y="-334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00" y="28575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imes New Roman (Headings)"/>
              </a:rPr>
              <a:t>PHÓ TRƯỞNG ĐIỂM PHỤ TRÁCH CSVC</a:t>
            </a:r>
          </a:p>
        </p:txBody>
      </p:sp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-14000"/>
                    </a14:imgEffect>
                    <a14:imgEffect>
                      <a14:colorTemperature colorTemp="64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483602" y="19051"/>
            <a:ext cx="584199" cy="438149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-10160" y="-6123"/>
            <a:ext cx="9169400" cy="499622"/>
          </a:xfrm>
          <a:prstGeom prst="rect">
            <a:avLst/>
          </a:prstGeom>
        </p:spPr>
      </p:pic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5" y="-19050"/>
            <a:ext cx="772215" cy="579161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3848100" y="-1905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1900" y="253555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 (Headings)"/>
              </a:rPr>
              <a:t>TRƯỞNG ĐIỂM THI</a:t>
            </a:r>
          </a:p>
        </p:txBody>
      </p:sp>
      <p:sp>
        <p:nvSpPr>
          <p:cNvPr id="17" name="Shape 18"/>
          <p:cNvSpPr/>
          <p:nvPr/>
        </p:nvSpPr>
        <p:spPr>
          <a:xfrm>
            <a:off x="152400" y="628649"/>
            <a:ext cx="4953000" cy="2063072"/>
          </a:xfrm>
          <a:prstGeom prst="roundRect">
            <a:avLst>
              <a:gd name="adj" fmla="val 1010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Text 19"/>
          <p:cNvSpPr txBox="1"/>
          <p:nvPr/>
        </p:nvSpPr>
        <p:spPr>
          <a:xfrm>
            <a:off x="828141" y="742950"/>
            <a:ext cx="4172712" cy="28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Kiểm tra CSVC, các phương án đảm bảo an toàn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381000" y="1140589"/>
            <a:ext cx="46482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6858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thử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thiết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: camera,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báo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cáo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thoại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thi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photo,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hệ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thống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ánh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quạt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</a:p>
          <a:p>
            <a:pPr marL="285750" lvl="0" indent="-285750" algn="just" defTabSz="6858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Kiểm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tra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VPP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, DS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niêm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yết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thu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</a:p>
          <a:p>
            <a:pPr marL="285750" lvl="0" indent="-285750" algn="just" defTabSz="6858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Kiểm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tra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khu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vực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bảo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quản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thi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120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thi</a:t>
            </a:r>
            <a:endParaRPr lang="en-US" sz="1200" dirty="0">
              <a:latin typeface="Arial (Body)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 defTabSz="6858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200" spc="-5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Chuẩn</a:t>
            </a:r>
            <a:r>
              <a:rPr lang="en-US" sz="1200" spc="-5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spc="-5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1200" spc="-5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spc="-5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1200" spc="-5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spc="-5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đánh</a:t>
            </a:r>
            <a:r>
              <a:rPr lang="en-US" sz="1200" spc="-5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SBD (&gt;=5), </a:t>
            </a:r>
            <a:r>
              <a:rPr lang="en-US" sz="1200" spc="-5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thăm</a:t>
            </a:r>
            <a:r>
              <a:rPr lang="en-US" sz="1200" spc="-5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spc="-5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phục</a:t>
            </a:r>
            <a:r>
              <a:rPr lang="en-US" sz="1200" spc="-5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spc="-5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vụ</a:t>
            </a:r>
            <a:r>
              <a:rPr lang="en-US" sz="1200" spc="-5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spc="-5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bốc</a:t>
            </a:r>
            <a:r>
              <a:rPr lang="en-US" sz="1200" spc="-5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spc="-5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thăm</a:t>
            </a:r>
            <a:r>
              <a:rPr lang="en-US" sz="1200" spc="-5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spc="-5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coi</a:t>
            </a:r>
            <a:r>
              <a:rPr lang="en-US" sz="1200" spc="-5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spc="-50" dirty="0" err="1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thi</a:t>
            </a:r>
            <a:r>
              <a:rPr lang="en-US" sz="1200" spc="-50" dirty="0">
                <a:latin typeface="Arial (Body)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</a:p>
        </p:txBody>
      </p:sp>
      <p:sp>
        <p:nvSpPr>
          <p:cNvPr id="28" name="Shape 18"/>
          <p:cNvSpPr/>
          <p:nvPr/>
        </p:nvSpPr>
        <p:spPr>
          <a:xfrm>
            <a:off x="152400" y="2921080"/>
            <a:ext cx="4953000" cy="1829782"/>
          </a:xfrm>
          <a:prstGeom prst="roundRect">
            <a:avLst>
              <a:gd name="adj" fmla="val 1010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0" name="Image 9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95629" y="3142366"/>
            <a:ext cx="237744" cy="142646"/>
          </a:xfrm>
          <a:prstGeom prst="rect">
            <a:avLst/>
          </a:prstGeom>
        </p:spPr>
      </p:pic>
      <p:sp>
        <p:nvSpPr>
          <p:cNvPr id="31" name="Text 19"/>
          <p:cNvSpPr txBox="1"/>
          <p:nvPr/>
        </p:nvSpPr>
        <p:spPr>
          <a:xfrm>
            <a:off x="799795" y="3035381"/>
            <a:ext cx="3972459" cy="28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 err="1">
                <a:solidFill>
                  <a:srgbClr val="1E3A8A"/>
                </a:solidFill>
                <a:latin typeface="Roboto" pitchFamily="34" charset="0"/>
                <a:ea typeface="Roboto" pitchFamily="34" charset="-122"/>
              </a:rPr>
              <a:t>Tổ</a:t>
            </a:r>
            <a:r>
              <a:rPr lang="en-US" sz="2000" b="1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</a:rPr>
              <a:t> </a:t>
            </a:r>
            <a:r>
              <a:rPr lang="en-US" sz="2000" b="1" dirty="0" err="1">
                <a:solidFill>
                  <a:srgbClr val="1E3A8A"/>
                </a:solidFill>
                <a:latin typeface="Roboto" pitchFamily="34" charset="0"/>
                <a:ea typeface="Roboto" pitchFamily="34" charset="-122"/>
              </a:rPr>
              <a:t>chức</a:t>
            </a:r>
            <a:r>
              <a:rPr lang="en-US" sz="2000" b="1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</a:rPr>
              <a:t> </a:t>
            </a:r>
            <a:r>
              <a:rPr lang="en-US" sz="2000" b="1" dirty="0" err="1">
                <a:solidFill>
                  <a:srgbClr val="1E3A8A"/>
                </a:solidFill>
                <a:latin typeface="Roboto" pitchFamily="34" charset="0"/>
                <a:ea typeface="Roboto" pitchFamily="34" charset="-122"/>
              </a:rPr>
              <a:t>học</a:t>
            </a:r>
            <a:r>
              <a:rPr lang="en-US" sz="2000" b="1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</a:rPr>
              <a:t> </a:t>
            </a:r>
            <a:r>
              <a:rPr lang="en-US" sz="2000" b="1" dirty="0" err="1">
                <a:solidFill>
                  <a:srgbClr val="1E3A8A"/>
                </a:solidFill>
                <a:latin typeface="Roboto" pitchFamily="34" charset="0"/>
                <a:ea typeface="Roboto" pitchFamily="34" charset="-122"/>
              </a:rPr>
              <a:t>tập</a:t>
            </a:r>
            <a:r>
              <a:rPr lang="en-US" sz="2000" b="1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</a:rPr>
              <a:t> </a:t>
            </a:r>
            <a:r>
              <a:rPr lang="en-US" sz="2000" b="1" dirty="0" err="1">
                <a:solidFill>
                  <a:srgbClr val="1E3A8A"/>
                </a:solidFill>
                <a:latin typeface="Roboto" pitchFamily="34" charset="0"/>
                <a:ea typeface="Roboto" pitchFamily="34" charset="-122"/>
              </a:rPr>
              <a:t>quy</a:t>
            </a:r>
            <a:r>
              <a:rPr lang="en-US" sz="2000" b="1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</a:rPr>
              <a:t> </a:t>
            </a:r>
            <a:r>
              <a:rPr lang="en-US" sz="2000" b="1" dirty="0" err="1">
                <a:solidFill>
                  <a:srgbClr val="1E3A8A"/>
                </a:solidFill>
                <a:latin typeface="Roboto" pitchFamily="34" charset="0"/>
                <a:ea typeface="Roboto" pitchFamily="34" charset="-122"/>
              </a:rPr>
              <a:t>chế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352653" y="3368323"/>
            <a:ext cx="46482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vi-VN" sz="1200" dirty="0">
                <a:latin typeface="Arial (Body)"/>
              </a:rPr>
              <a:t>Mọi thành viên của Điểm thi phải được học tập Quy chế thi</a:t>
            </a:r>
            <a:r>
              <a:rPr lang="en-US" sz="1200" dirty="0">
                <a:latin typeface="Arial (Body)"/>
              </a:rPr>
              <a:t>. </a:t>
            </a:r>
            <a:r>
              <a:rPr lang="en-US" sz="1200" dirty="0" err="1">
                <a:latin typeface="Arial (Body)"/>
              </a:rPr>
              <a:t>Giám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thị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phổ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biến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đầy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đủ</a:t>
            </a:r>
            <a:r>
              <a:rPr lang="en-US" sz="1200" dirty="0">
                <a:latin typeface="Arial (Body)"/>
              </a:rPr>
              <a:t> Quy </a:t>
            </a:r>
            <a:r>
              <a:rPr lang="en-US" sz="1200" dirty="0" err="1">
                <a:latin typeface="Arial (Body)"/>
              </a:rPr>
              <a:t>chế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thi</a:t>
            </a:r>
            <a:r>
              <a:rPr lang="en-US" sz="1200" dirty="0">
                <a:latin typeface="Arial (Body)"/>
              </a:rPr>
              <a:t> (</a:t>
            </a:r>
            <a:r>
              <a:rPr lang="en-US" sz="1200" dirty="0" err="1">
                <a:latin typeface="Arial (Body)"/>
              </a:rPr>
              <a:t>nhấn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mạnh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Điều</a:t>
            </a:r>
            <a:r>
              <a:rPr lang="en-US" sz="1200" dirty="0">
                <a:latin typeface="Arial (Body)"/>
              </a:rPr>
              <a:t> 21, </a:t>
            </a:r>
            <a:r>
              <a:rPr lang="en-US" sz="1200" dirty="0" err="1">
                <a:latin typeface="Arial (Body)"/>
              </a:rPr>
              <a:t>Điều</a:t>
            </a:r>
            <a:r>
              <a:rPr lang="en-US" sz="1200" dirty="0">
                <a:latin typeface="Arial (Body)"/>
              </a:rPr>
              <a:t> 57)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200" dirty="0" err="1">
                <a:latin typeface="Arial (Body)"/>
              </a:rPr>
              <a:t>Yêu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cầu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mọi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thành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viên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phải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nghiêm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túc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thực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hiện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quy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chế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thi</a:t>
            </a:r>
            <a:r>
              <a:rPr lang="en-US" sz="1200" dirty="0">
                <a:latin typeface="Arial (Body)"/>
              </a:rPr>
              <a:t>, </a:t>
            </a:r>
            <a:r>
              <a:rPr lang="en-US" sz="1200" dirty="0" err="1">
                <a:latin typeface="Arial (Body)"/>
              </a:rPr>
              <a:t>tuyệt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đối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không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mang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phương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tiện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thu</a:t>
            </a:r>
            <a:r>
              <a:rPr lang="en-US" sz="1200" dirty="0">
                <a:latin typeface="Arial (Body)"/>
              </a:rPr>
              <a:t>/</a:t>
            </a:r>
            <a:r>
              <a:rPr lang="en-US" sz="1200" dirty="0" err="1">
                <a:latin typeface="Arial (Body)"/>
              </a:rPr>
              <a:t>phát</a:t>
            </a:r>
            <a:r>
              <a:rPr lang="en-US" sz="1200" dirty="0">
                <a:latin typeface="Arial (Body)"/>
              </a:rPr>
              <a:t>, </a:t>
            </a:r>
            <a:r>
              <a:rPr lang="en-US" sz="1200" dirty="0" err="1">
                <a:latin typeface="Arial (Body)"/>
              </a:rPr>
              <a:t>truyền</a:t>
            </a:r>
            <a:r>
              <a:rPr lang="en-US" sz="1200" dirty="0">
                <a:latin typeface="Arial (Body)"/>
              </a:rPr>
              <a:t> tin </a:t>
            </a:r>
            <a:r>
              <a:rPr lang="en-US" sz="1200" dirty="0" err="1">
                <a:latin typeface="Arial (Body)"/>
              </a:rPr>
              <a:t>vào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khu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vực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thi</a:t>
            </a:r>
            <a:r>
              <a:rPr lang="en-US" sz="1200" dirty="0">
                <a:latin typeface="Arial (Body)"/>
              </a:rPr>
              <a:t>. </a:t>
            </a:r>
            <a:r>
              <a:rPr lang="en-US" sz="1200" dirty="0" err="1">
                <a:latin typeface="Arial (Body)"/>
              </a:rPr>
              <a:t>Chịu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trách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nhiệm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bảo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vệ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đề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thi</a:t>
            </a:r>
            <a:r>
              <a:rPr lang="en-US" sz="1200" dirty="0">
                <a:latin typeface="Arial (Body)"/>
              </a:rPr>
              <a:t>/</a:t>
            </a:r>
            <a:r>
              <a:rPr lang="en-US" sz="1200" dirty="0" err="1">
                <a:latin typeface="Arial (Body)"/>
              </a:rPr>
              <a:t>bài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 err="1">
                <a:latin typeface="Arial (Body)"/>
              </a:rPr>
              <a:t>thi</a:t>
            </a:r>
            <a:r>
              <a:rPr lang="en-US" sz="1200" dirty="0">
                <a:latin typeface="Arial (Body)"/>
              </a:rPr>
              <a:t> an </a:t>
            </a:r>
            <a:r>
              <a:rPr lang="en-US" sz="1200" dirty="0" err="1">
                <a:latin typeface="Arial (Body)"/>
              </a:rPr>
              <a:t>toàn</a:t>
            </a:r>
            <a:r>
              <a:rPr lang="en-US" sz="1200" dirty="0">
                <a:latin typeface="Arial (Body)"/>
              </a:rPr>
              <a:t>.</a:t>
            </a:r>
          </a:p>
        </p:txBody>
      </p:sp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04800" y="742951"/>
            <a:ext cx="389991" cy="292493"/>
          </a:xfrm>
          <a:prstGeom prst="rect">
            <a:avLst/>
          </a:prstGeom>
        </p:spPr>
      </p:pic>
      <p:pic>
        <p:nvPicPr>
          <p:cNvPr id="36" name="Image 5" descr="preencoded.png"/>
          <p:cNvPicPr>
            <a:picLocks noChangeAspect="1"/>
          </p:cNvPicPr>
          <p:nvPr/>
        </p:nvPicPr>
        <p:blipFill>
          <a:blip r:embed="rId8"/>
          <a:srcRect l="-1507" r="-1507"/>
          <a:stretch/>
        </p:blipFill>
        <p:spPr>
          <a:xfrm>
            <a:off x="423672" y="826388"/>
            <a:ext cx="205282" cy="1195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60" y="628651"/>
            <a:ext cx="3850640" cy="199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45947" y="3067441"/>
            <a:ext cx="389991" cy="292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60" y="2800350"/>
            <a:ext cx="3850640" cy="1885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14900"/>
            <a:ext cx="2057400" cy="273844"/>
          </a:xfrm>
        </p:spPr>
        <p:txBody>
          <a:bodyPr/>
          <a:lstStyle/>
          <a:p>
            <a:fld id="{F6407991-469F-4279-B0EC-DBE237D6F554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BC63B6AF-8295-23B9-ED01-6693E5E16A2F}"/>
              </a:ext>
            </a:extLst>
          </p:cNvPr>
          <p:cNvSpPr/>
          <p:nvPr/>
        </p:nvSpPr>
        <p:spPr>
          <a:xfrm>
            <a:off x="372374" y="3111979"/>
            <a:ext cx="340916" cy="178994"/>
          </a:xfrm>
          <a:custGeom>
            <a:avLst/>
            <a:gdLst/>
            <a:ahLst/>
            <a:cxnLst/>
            <a:rect l="l" t="t" r="r" b="b"/>
            <a:pathLst>
              <a:path w="586813" h="460649">
                <a:moveTo>
                  <a:pt x="0" y="0"/>
                </a:moveTo>
                <a:lnTo>
                  <a:pt x="586813" y="0"/>
                </a:lnTo>
                <a:lnTo>
                  <a:pt x="586813" y="460649"/>
                </a:lnTo>
                <a:lnTo>
                  <a:pt x="0" y="4606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13895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-2136" y="4924882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0" y="-334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-14000"/>
                    </a14:imgEffect>
                    <a14:imgEffect>
                      <a14:colorTemperature colorTemp="64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483602" y="19051"/>
            <a:ext cx="584199" cy="438149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rcRect t="-1" b="-1"/>
          <a:stretch/>
        </p:blipFill>
        <p:spPr>
          <a:xfrm>
            <a:off x="-10160" y="-6123"/>
            <a:ext cx="9169400" cy="499622"/>
          </a:xfrm>
          <a:prstGeom prst="rect">
            <a:avLst/>
          </a:prstGeom>
        </p:spPr>
      </p:pic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F9E26C79-AFBE-86CB-4B51-30F4F5AC23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PastelsSmooth trans="40000"/>
                    </a14:imgEffect>
                    <a14:imgEffect>
                      <a14:sharpenSoften amount="45000"/>
                    </a14:imgEffect>
                    <a14:imgEffect>
                      <a14:colorTemperature colorTemp="6200"/>
                    </a14:imgEffect>
                    <a14:imgEffect>
                      <a14:saturation sat="2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46385" y="-19050"/>
            <a:ext cx="772215" cy="579161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3698240" y="26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THI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14900"/>
            <a:ext cx="2057400" cy="273844"/>
          </a:xfrm>
        </p:spPr>
        <p:txBody>
          <a:bodyPr/>
          <a:lstStyle/>
          <a:p>
            <a:fld id="{F6407991-469F-4279-B0EC-DBE237D6F554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21ABE0CD-F20E-E1CD-6CBE-88C351A02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6134"/>
            <a:ext cx="7534622" cy="43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-10160" y="-6123"/>
            <a:ext cx="9169400" cy="499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29E3BE-6F57-45D3-B8BA-4173AB6D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12"/>
            <a:ext cx="7886700" cy="469106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ĐỐI VỚI TRƯỞNG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THI</a:t>
            </a:r>
            <a:endParaRPr lang="vi-VN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4178-BA98-41B1-8B65-A8EF6F6B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1" y="666750"/>
            <a:ext cx="3352799" cy="990600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2B4B82"/>
              </a:buClr>
              <a:buSzPts val="2000"/>
              <a:buNone/>
            </a:pPr>
            <a:r>
              <a:rPr lang="en-US" sz="1200" b="1" dirty="0">
                <a:latin typeface="Arial"/>
                <a:ea typeface="Arial"/>
                <a:cs typeface="Arial"/>
              </a:rPr>
              <a:t>1</a:t>
            </a:r>
            <a:r>
              <a:rPr lang="en-US" sz="1200" dirty="0">
                <a:latin typeface="Arial"/>
                <a:ea typeface="Arial"/>
                <a:cs typeface="Arial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Căn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cứ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Bảng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thống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kê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DS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mã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đề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thi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các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môn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ghi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Mã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phòng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thi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bằng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bút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bi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đỏ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lên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túi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đựng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đề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của từng bài thi/môn thi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trước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khi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cho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vào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tủ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bảo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quản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theo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quy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định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</a:t>
            </a:r>
            <a:endParaRPr lang="vi-VN" sz="12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3550"/>
            <a:ext cx="1187450" cy="1257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1703548"/>
            <a:ext cx="3352800" cy="140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2B4B82"/>
              </a:buClr>
              <a:buSzPts val="2000"/>
            </a:pPr>
            <a:r>
              <a:rPr lang="en-US" sz="1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Phân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công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Giám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thị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1,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Giám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thị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2,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Giám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sát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phòng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Tổ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chức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cho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Giám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sát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bốc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thăm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vị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trí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Giám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thị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bốc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thăm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phòng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và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cách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đánh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SBD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của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từng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phòng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mỗi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buổi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nên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chuẩn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bị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mỗi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cách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đánh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x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số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phòng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để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Giám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thị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nhận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khi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bốc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thăm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).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89" y="778506"/>
            <a:ext cx="3836463" cy="1907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62" y="3028950"/>
            <a:ext cx="3923839" cy="164491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-8575" y="4924882"/>
            <a:ext cx="17652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Sở Giáo dục và Đào tạo Hà Nội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14900"/>
            <a:ext cx="2057400" cy="273844"/>
          </a:xfrm>
        </p:spPr>
        <p:txBody>
          <a:bodyPr/>
          <a:lstStyle/>
          <a:p>
            <a:fld id="{F6407991-469F-4279-B0EC-DBE237D6F554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7864" y="3112926"/>
            <a:ext cx="3418936" cy="1592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2B4B82"/>
              </a:buClr>
              <a:buSzPts val="2000"/>
            </a:pPr>
            <a:r>
              <a:rPr lang="en-US" sz="1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3.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Lưu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ý: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2B4B82"/>
              </a:buClr>
              <a:buSzPts val="2000"/>
            </a:pP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 M</a:t>
            </a:r>
            <a:r>
              <a:rPr lang="vi-VN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ột Giám thị không coi thi quá một lần tại một phòng thi trong kỳ thi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;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mỗi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phòng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có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2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Giám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thị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ở 2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trường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khác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nhau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2B4B82"/>
              </a:buClr>
              <a:buSzPts val="2000"/>
            </a:pP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Cách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phát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đề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thi</a:t>
            </a:r>
            <a:r>
              <a:rPr lang="en-US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</a:t>
            </a:r>
            <a:r>
              <a:rPr lang="en-US" sz="1200" i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từ</a:t>
            </a: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trên</a:t>
            </a: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xuống</a:t>
            </a: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từ</a:t>
            </a: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phải</a:t>
            </a: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sang </a:t>
            </a:r>
            <a:r>
              <a:rPr lang="en-US" sz="1200" i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trái</a:t>
            </a: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tính</a:t>
            </a: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từ</a:t>
            </a: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bàn</a:t>
            </a: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GV</a:t>
            </a: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nhìn</a:t>
            </a: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xuống</a:t>
            </a: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1452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6601</TotalTime>
  <Words>2707</Words>
  <Application>Microsoft Office PowerPoint</Application>
  <PresentationFormat>On-screen Show (16:9)</PresentationFormat>
  <Paragraphs>259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 (Body)</vt:lpstr>
      <vt:lpstr>Calibri (Body)</vt:lpstr>
      <vt:lpstr>Times New Roman (Headings)</vt:lpstr>
      <vt:lpstr>Arial</vt:lpstr>
      <vt:lpstr>Calibri</vt:lpstr>
      <vt:lpstr>Calibri Light</vt:lpstr>
      <vt:lpstr>Montserrat</vt:lpstr>
      <vt:lpstr>Roboto</vt:lpstr>
      <vt:lpstr>Times New Roman</vt:lpstr>
      <vt:lpstr>Wingdings</vt:lpstr>
      <vt:lpstr>Office Theme</vt:lpstr>
      <vt:lpstr>HƯỚNG DẪN COI THI TỐT NGHIỆP TRUNG HỌC PHỔ THÔNG NĂM 2026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TRONG CÔNG TÁC COI THI ĐỐI VỚI TRƯỞNG ĐIỂM THI</vt:lpstr>
      <vt:lpstr>LƯU Ý TRONG CÔNG TÁC COI THI ĐỐI VỚI TRƯỞNG ĐIỂM THI</vt:lpstr>
      <vt:lpstr>PowerPoint Presentation</vt:lpstr>
      <vt:lpstr>LƯU Ý TRONG CÔNG TÁC COI THI CT 2018 – GIÁM THỊ</vt:lpstr>
      <vt:lpstr>LƯU Ý TRONG CÔNG TÁC COI THI CT 2018 – GIÁM THỊ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COI THI TỐT NGHIỆP TRUNG HỌC PHỔ THÔNG NĂM 2026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COI THI TUYỂN SINH VÀO LỚP 10 THPT NĂM HỌC 2021-2022</dc:title>
  <dc:creator>binh nghiem</dc:creator>
  <cp:lastModifiedBy>admin</cp:lastModifiedBy>
  <cp:revision>310</cp:revision>
  <cp:lastPrinted>2026-06-07T23:21:29Z</cp:lastPrinted>
  <dcterms:created xsi:type="dcterms:W3CDTF">2021-06-08T08:14:43Z</dcterms:created>
  <dcterms:modified xsi:type="dcterms:W3CDTF">2026-06-08T00:24:52Z</dcterms:modified>
</cp:coreProperties>
</file>