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0"/>
  </p:notesMasterIdLst>
  <p:sldIdLst>
    <p:sldId id="256" r:id="rId2"/>
    <p:sldId id="289" r:id="rId3"/>
    <p:sldId id="321" r:id="rId4"/>
    <p:sldId id="336" r:id="rId5"/>
    <p:sldId id="333" r:id="rId6"/>
    <p:sldId id="334" r:id="rId7"/>
    <p:sldId id="335" r:id="rId8"/>
    <p:sldId id="306" r:id="rId9"/>
    <p:sldId id="312" r:id="rId10"/>
    <p:sldId id="323" r:id="rId11"/>
    <p:sldId id="324" r:id="rId12"/>
    <p:sldId id="325" r:id="rId13"/>
    <p:sldId id="322" r:id="rId14"/>
    <p:sldId id="327" r:id="rId15"/>
    <p:sldId id="329" r:id="rId16"/>
    <p:sldId id="295" r:id="rId17"/>
    <p:sldId id="320" r:id="rId18"/>
    <p:sldId id="265" r:id="rId19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94622" autoAdjust="0"/>
  </p:normalViewPr>
  <p:slideViewPr>
    <p:cSldViewPr>
      <p:cViewPr varScale="1">
        <p:scale>
          <a:sx n="99" d="100"/>
          <a:sy n="99" d="100"/>
        </p:scale>
        <p:origin x="129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B5874-9F25-476D-A9B9-E326AF8D55FD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0CA73-B948-4292-8E17-B8F59AD01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86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0CA73-B948-4292-8E17-B8F59AD015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26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0CA73-B948-4292-8E17-B8F59AD015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97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7943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2466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2466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2466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2466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2466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0CA73-B948-4292-8E17-B8F59AD015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79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6E2F1-FF7C-DB2A-77B8-8F8E6F848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9FCE78-A8E6-ACCA-20AF-C7E6F52E6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6423D-E07F-9190-B4E3-C3805006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E7DF-9856-4936-B3E9-BE6D9FAC431B}" type="datetime1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71CA0-F56B-3FDB-E46B-152B56E23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A7798-B7CC-5F1C-D597-39EAAFF96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7991-469F-4279-B0EC-DBE237D6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18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51A3D-7625-4714-F438-01EBA372B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C0B68-A1FA-5B51-4BFA-1450A6EC9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65367-221B-D578-83B6-6C020C8C1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0FEA-F5EE-4E48-AAAE-C6FB50577637}" type="datetime1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5773F-BA10-2EBC-D14B-20725A909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F7E36-E0C9-562A-26DE-BE167212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7991-469F-4279-B0EC-DBE237D6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83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20BAB8-D03C-64C7-9F98-A77A3D78EB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78336A-2FB4-5A72-68BE-4BC9DE79E4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A39B0-29B8-1A4C-61E5-5077F3D9B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0A95-F76A-46B1-BF78-06B785260850}" type="datetime1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C5B32-305D-5289-C32A-9F3B57FF7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7C567-9A3C-4D35-5188-44D218BE3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7991-469F-4279-B0EC-DBE237D6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1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2F735-4157-CA30-00AE-D37F2A59D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ABBDB-0419-1E3B-782C-50F99D5C3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4E4B0-9BC6-518B-80E1-16B7FA5C8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FB70-56F6-4A19-B9B6-3F2E86691C22}" type="datetime1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EDA9A-C721-D3FB-FBC9-53B5CDC3A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8443E-BD3F-8021-C2F4-638AD08FC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7991-469F-4279-B0EC-DBE237D6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6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676BD-C393-660B-60A3-95E838427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B6290-2F9F-A5E1-D97D-3B42A3F1F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10E5D-74C1-72E5-39EC-07B3E87CA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17EC-FDBD-4DEE-B5F3-7620E8269C05}" type="datetime1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5065B-95D6-3D6A-4DA2-A880B8A59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EA47B-D45C-79EF-20A4-D32A3A933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7991-469F-4279-B0EC-DBE237D6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08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61FB0-8135-2813-D4E7-DA43791BE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198BE-0735-166F-B1E2-3427712DD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34ACDD-136D-8E48-A1F3-8D6D642E2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4B5BFD-0B37-38B8-9152-AA5C47379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4B04-8589-4A7C-A480-1CE137BF205C}" type="datetime1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C5EDB-AD43-C2EF-03CB-BC62BA41D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E45333-0232-9E95-B996-F40610B0F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7991-469F-4279-B0EC-DBE237D6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97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B349-27DC-8DF0-8F39-0EFE22CA2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43133-BBDB-A1AD-9248-9925E1469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97D461-E6FB-DB09-0CA2-4455D8F2D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AA7A77-E806-DD49-E107-70BD3C0070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C52C8F-CD6A-78CE-CBB8-1FBDA28D7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B2C2FC-ED18-B144-800A-B5F5D203F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FC2-686F-49B9-94A6-9C2404572543}" type="datetime1">
              <a:rPr lang="en-US" smtClean="0"/>
              <a:t>5/26/2026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B66612-2AE1-08AE-D76F-3C8CDD1D8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3EB900-7F67-6DC1-B03F-DC6C547BB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7991-469F-4279-B0EC-DBE237D6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5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26270-BA92-8E44-6CD3-04117E5B1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72D176-F675-8B30-D788-366522BA4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F008-288D-4F67-9F24-5979FA92AF94}" type="datetime1">
              <a:rPr lang="en-US" smtClean="0"/>
              <a:t>5/26/2026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2273FA-8F07-5C8B-B32B-9522A9D96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6A105C-E207-73E3-3E0D-E94A38108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7991-469F-4279-B0EC-DBE237D6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94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89511B-D519-D8CB-B9E7-EE4378C96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44E9-856C-4F24-B7D8-43CDA18748A5}" type="datetime1">
              <a:rPr lang="en-US" smtClean="0"/>
              <a:t>5/26/2026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CCBFDE-D7B5-E8BB-935D-ABA589995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FAB82-0EA6-F6E7-144F-DA87CB40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7991-469F-4279-B0EC-DBE237D6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0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813AD-1E94-4F17-20BE-BC003C43F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10A26-88E9-FEB5-2540-12F3146B9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F43B1-7C02-4AAF-770B-1E26572DC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BFE697-6546-6F58-D01D-56D20CE94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12A6-74DF-4F56-8D1D-EDB46BB994B0}" type="datetime1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9026C-9380-DE36-2127-7252931BA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39772C-A431-0724-AA37-202B828C3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7991-469F-4279-B0EC-DBE237D6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87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3F0EF-8356-061B-556F-AD5748CBD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B1941E-DDF9-E87E-15FF-D7F19004A2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CE1A36-AF2E-5354-9CBD-52A255D35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6BEAD-C52D-751F-4ECD-F0300B09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272E-028C-4B1C-84BB-31131D913FD1}" type="datetime1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5E2130-5B9B-CD6F-2532-B3EE0096C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3A754F-1440-F4F4-3AB8-5E368BFE4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7991-469F-4279-B0EC-DBE237D6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84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2AAAEE-5431-1568-727B-EC68F9D50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B47C1-6F95-79EF-A3D1-E3D270ACF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C1921-D8FF-4865-EEFD-4A017D7B7B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22F00-E69E-4A8C-8EB5-63382DB71F8B}" type="datetime1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D5D24-FCCA-4F10-DEE1-3C133422F0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0CA10-64D9-5C65-CC95-0B676B515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07991-469F-4279-B0EC-DBE237D6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6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12.jpe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323576"/>
            <a:ext cx="8229600" cy="78513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COI THI TUYỂN SINH VÀO LỚP 10 THPT NĂM HỌC 2026-2027</a:t>
            </a:r>
            <a:br>
              <a:rPr lang="en-US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08053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NGHỊ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12522" y="542186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</a:t>
            </a:r>
            <a:r>
              <a:rPr lang="en-US" i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en-US" i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i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7F22D9-979C-699F-B655-938BD9EB2D6D}"/>
              </a:ext>
            </a:extLst>
          </p:cNvPr>
          <p:cNvSpPr/>
          <p:nvPr/>
        </p:nvSpPr>
        <p:spPr>
          <a:xfrm flipH="1"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C3F7E18-82B3-7B7C-8D45-B3303866FB7F}"/>
              </a:ext>
            </a:extLst>
          </p:cNvPr>
          <p:cNvGrpSpPr/>
          <p:nvPr/>
        </p:nvGrpSpPr>
        <p:grpSpPr>
          <a:xfrm>
            <a:off x="2286000" y="189578"/>
            <a:ext cx="4940762" cy="606807"/>
            <a:chOff x="2374589" y="336264"/>
            <a:chExt cx="5474011" cy="67250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F9986C1-9DF6-020B-1A83-5520B5FD4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4589" y="370827"/>
              <a:ext cx="637942" cy="63794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5E3467-1463-729E-AEAA-49E8094EEF55}"/>
                </a:ext>
              </a:extLst>
            </p:cNvPr>
            <p:cNvSpPr txBox="1"/>
            <p:nvPr/>
          </p:nvSpPr>
          <p:spPr>
            <a:xfrm>
              <a:off x="2431289" y="336264"/>
              <a:ext cx="5417311" cy="670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1400" b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ỦY BAN NHÂN DÂN THÀNH PHỐ HÀ NỘI</a:t>
              </a:r>
            </a:p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16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SỞ GIÁO DỤC VÀ ĐÀO TẠO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5665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5760" y="6583680"/>
            <a:ext cx="3657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FFFFFF"/>
                </a:solidFill>
              </a:defRPr>
            </a:pPr>
            <a:r>
              <a:t>Sở Giáo dục và Đào tạo Hà Nội</a:t>
            </a: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-10160" y="-8164"/>
            <a:ext cx="9169400" cy="6661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rgbClr val="00549F"/>
          </a:solidFill>
          <a:ln>
            <a:solidFill>
              <a:srgbClr val="0054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0" y="6598920"/>
            <a:ext cx="3657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FFFFFF"/>
                </a:solidFill>
              </a:defRPr>
            </a:pPr>
            <a:r>
              <a:t>Sở Giáo dục và Đào tạo Hà Nội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29E3BE-6F57-45D3-B8BA-4173AB6D8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7574"/>
            <a:ext cx="7886700" cy="609598"/>
          </a:xfrm>
        </p:spPr>
        <p:txBody>
          <a:bodyPr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Ý THÍ SINH</a:t>
            </a:r>
            <a:endParaRPr lang="vi-VN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2438400"/>
            <a:ext cx="1187450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480" y="838200"/>
            <a:ext cx="2407920" cy="5451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1217930" y="2196817"/>
            <a:ext cx="5030470" cy="2190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sz="2000" b="1">
                <a:solidFill>
                  <a:srgbClr val="0B02BE"/>
                </a:solidFill>
                <a:latin typeface="Times New Roman (Headings)"/>
                <a:cs typeface="Arial" panose="020B0604020202020204" pitchFamily="34" charset="0"/>
              </a:rPr>
              <a:t>3</a:t>
            </a:r>
            <a:r>
              <a:rPr lang="vi-VN" sz="2000" b="1">
                <a:solidFill>
                  <a:srgbClr val="0B02BE"/>
                </a:solidFill>
                <a:latin typeface="Times New Roman (Headings)"/>
                <a:cs typeface="Arial" panose="020B0604020202020204" pitchFamily="34" charset="0"/>
              </a:rPr>
              <a:t>. </a:t>
            </a:r>
            <a:r>
              <a:rPr lang="en-US" sz="2000" b="1">
                <a:solidFill>
                  <a:srgbClr val="0B02BE"/>
                </a:solidFill>
                <a:latin typeface="Times New Roman (Headings)"/>
                <a:cs typeface="Arial" panose="020B0604020202020204" pitchFamily="34" charset="0"/>
              </a:rPr>
              <a:t>Thí sinh (trích Điều 21 Quy chế thi)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b="1">
                <a:solidFill>
                  <a:srgbClr val="FF0000"/>
                </a:solidFill>
              </a:rPr>
              <a:t>Để phục vụ quá trình làm bài thi</a:t>
            </a:r>
            <a:r>
              <a:rPr lang="vi-VN">
                <a:solidFill>
                  <a:srgbClr val="0B02BE"/>
                </a:solidFill>
              </a:rPr>
              <a:t>, thí sinh được mang vào phòng thi, gồm: Bút viết; thước kẻ; bút chì; tẩy chì; êke; thước vẽ đồ thị; dụng cụ vẽ hình; máy tính cầm tay không có chức năng soạn thảo văn bản, không có thẻ nhớ</a:t>
            </a:r>
            <a:r>
              <a:rPr lang="en-US">
                <a:solidFill>
                  <a:srgbClr val="0B02BE"/>
                </a:solidFill>
              </a:rPr>
              <a:t>.</a:t>
            </a:r>
            <a:endParaRPr lang="vi-VN">
              <a:solidFill>
                <a:srgbClr val="FF0000"/>
              </a:solidFill>
            </a:endParaRPr>
          </a:p>
        </p:txBody>
      </p:sp>
      <p:pic>
        <p:nvPicPr>
          <p:cNvPr id="13" name="Image 2" descr="preencoded.png">
            <a:extLst>
              <a:ext uri="{FF2B5EF4-FFF2-40B4-BE49-F238E27FC236}">
                <a16:creationId xmlns:a16="http://schemas.microsoft.com/office/drawing/2014/main" id="{F9E26C79-AFBE-86CB-4B51-30F4F5AC23B1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artisticPastelsSmooth trans="40000"/>
                    </a14:imgEffect>
                    <a14:imgEffect>
                      <a14:sharpenSoften amount="45000"/>
                    </a14:imgEffect>
                    <a14:imgEffect>
                      <a14:colorTemperature colorTemp="6200"/>
                    </a14:imgEffect>
                    <a14:imgEffect>
                      <a14:saturation sat="276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346384" y="-25400"/>
            <a:ext cx="772215" cy="772215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  <a:reflection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53063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-10160" y="-8164"/>
            <a:ext cx="9169400" cy="666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29E3BE-6F57-45D3-B8BA-4173AB6D8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609598"/>
          </a:xfrm>
        </p:spPr>
        <p:txBody>
          <a:bodyPr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Ý THÍ SINH</a:t>
            </a:r>
            <a:endParaRPr lang="vi-VN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AFF4178-BA98-41B1-8B65-A8EF6F6BC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057400"/>
            <a:ext cx="4724400" cy="29718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000" b="1">
                <a:solidFill>
                  <a:srgbClr val="0B02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2000" b="1">
                <a:solidFill>
                  <a:srgbClr val="0B02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err="1">
                <a:solidFill>
                  <a:srgbClr val="0B02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en-US" sz="2000" b="1">
                <a:solidFill>
                  <a:srgbClr val="0B02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err="1">
                <a:solidFill>
                  <a:srgbClr val="0B02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000" b="1">
                <a:solidFill>
                  <a:srgbClr val="0B02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b="1" err="1">
                <a:solidFill>
                  <a:srgbClr val="0B02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2000" b="1">
                <a:solidFill>
                  <a:srgbClr val="0B02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err="1">
                <a:solidFill>
                  <a:srgbClr val="0B02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000" b="1">
                <a:solidFill>
                  <a:srgbClr val="0B02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 </a:t>
            </a:r>
            <a:r>
              <a:rPr lang="en-US" sz="2000" b="1" err="1">
                <a:solidFill>
                  <a:srgbClr val="0B02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000" b="1">
                <a:solidFill>
                  <a:srgbClr val="0B02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err="1">
                <a:solidFill>
                  <a:srgbClr val="0B02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000" b="1">
                <a:solidFill>
                  <a:srgbClr val="0B02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err="1">
                <a:solidFill>
                  <a:srgbClr val="0B02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2000" b="1">
                <a:solidFill>
                  <a:srgbClr val="0B02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1800" b="1" spc="3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Cấm mang vào phòng thi</a:t>
            </a:r>
            <a:r>
              <a:rPr lang="vi-VN" sz="1800" spc="3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1800" spc="30">
                <a:solidFill>
                  <a:srgbClr val="0B02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Giấy than, bút xóa, đồ uống có cồn; vũ khí và chất gây nổ, gây cháy; tài liệu, thiết bị truyền tin </a:t>
            </a:r>
            <a:r>
              <a:rPr lang="vi-VN" sz="1800" spc="3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(thu, phát sóng thông tin, ghi âm, ghi hình) </a:t>
            </a:r>
            <a:r>
              <a:rPr lang="vi-VN" sz="1800" spc="30">
                <a:solidFill>
                  <a:srgbClr val="0B02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 chứa thông tin để gian lận trong quá trình làm bài thi</a:t>
            </a:r>
            <a:r>
              <a:rPr lang="en-US" sz="1800" spc="30">
                <a:solidFill>
                  <a:srgbClr val="0B02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1800" b="1" spc="30">
              <a:solidFill>
                <a:srgbClr val="0B02B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838200"/>
            <a:ext cx="2497464" cy="5437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90800"/>
            <a:ext cx="1143000" cy="114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760" y="6583680"/>
            <a:ext cx="3657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FFFFFF"/>
                </a:solidFill>
              </a:defRPr>
            </a:pPr>
            <a:r>
              <a:t>Sở Giáo dục và Đào tạo Hà Nội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rgbClr val="00549F"/>
          </a:solidFill>
          <a:ln>
            <a:solidFill>
              <a:srgbClr val="0054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0" y="6598920"/>
            <a:ext cx="3657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FFFFFF"/>
                </a:solidFill>
              </a:defRPr>
            </a:pPr>
            <a:r>
              <a:t>Sở Giáo dục và Đào tạo Hà Nội</a:t>
            </a:r>
          </a:p>
        </p:txBody>
      </p:sp>
      <p:pic>
        <p:nvPicPr>
          <p:cNvPr id="13" name="Image 2" descr="preencoded.png">
            <a:extLst>
              <a:ext uri="{FF2B5EF4-FFF2-40B4-BE49-F238E27FC236}">
                <a16:creationId xmlns:a16="http://schemas.microsoft.com/office/drawing/2014/main" id="{F9E26C79-AFBE-86CB-4B51-30F4F5AC23B1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artisticPastelsSmooth trans="40000"/>
                    </a14:imgEffect>
                    <a14:imgEffect>
                      <a14:sharpenSoften amount="45000"/>
                    </a14:imgEffect>
                    <a14:imgEffect>
                      <a14:colorTemperature colorTemp="6200"/>
                    </a14:imgEffect>
                    <a14:imgEffect>
                      <a14:saturation sat="276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346384" y="-25400"/>
            <a:ext cx="772215" cy="772215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  <a:reflection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5863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-10160" y="-8164"/>
            <a:ext cx="9169400" cy="666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29E3BE-6F57-45D3-B8BA-4173AB6D8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6200"/>
            <a:ext cx="7886700" cy="609598"/>
          </a:xfrm>
        </p:spPr>
        <p:txBody>
          <a:bodyPr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Ý THÍ SINH</a:t>
            </a:r>
            <a:endParaRPr lang="vi-VN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286000"/>
            <a:ext cx="1187450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37258"/>
            <a:ext cx="2930477" cy="5478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922019"/>
            <a:ext cx="2983575" cy="5493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365760" y="6583680"/>
            <a:ext cx="3657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FFFFFF"/>
                </a:solidFill>
              </a:defRPr>
            </a:pPr>
            <a:r>
              <a:t>Sở Giáo dục và Đào tạo Hà Nội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rgbClr val="00549F"/>
          </a:solidFill>
          <a:ln>
            <a:solidFill>
              <a:srgbClr val="0054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0" y="6598920"/>
            <a:ext cx="3657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FFFFFF"/>
                </a:solidFill>
              </a:defRPr>
            </a:pPr>
            <a:r>
              <a:t>Sở Giáo dục và Đào tạo Hà Nội</a:t>
            </a:r>
          </a:p>
        </p:txBody>
      </p:sp>
      <p:pic>
        <p:nvPicPr>
          <p:cNvPr id="13" name="Image 2" descr="preencoded.png">
            <a:extLst>
              <a:ext uri="{FF2B5EF4-FFF2-40B4-BE49-F238E27FC236}">
                <a16:creationId xmlns:a16="http://schemas.microsoft.com/office/drawing/2014/main" id="{F9E26C79-AFBE-86CB-4B51-30F4F5AC23B1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  <a14:imgEffect>
                      <a14:artisticPastelsSmooth trans="40000"/>
                    </a14:imgEffect>
                    <a14:imgEffect>
                      <a14:sharpenSoften amount="45000"/>
                    </a14:imgEffect>
                    <a14:imgEffect>
                      <a14:colorTemperature colorTemp="6200"/>
                    </a14:imgEffect>
                    <a14:imgEffect>
                      <a14:saturation sat="276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346384" y="-25400"/>
            <a:ext cx="772215" cy="772215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  <a:reflection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18732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2"/>
          <a:srcRect t="-1" b="-1"/>
          <a:stretch/>
        </p:blipFill>
        <p:spPr>
          <a:xfrm>
            <a:off x="-10160" y="-8164"/>
            <a:ext cx="9169400" cy="666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EB44C6-0397-405F-A45E-82F5CBB7D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76200"/>
            <a:ext cx="7810500" cy="609600"/>
          </a:xfrm>
        </p:spPr>
        <p:txBody>
          <a:bodyPr>
            <a:normAutofit/>
          </a:bodyPr>
          <a:lstStyle/>
          <a:p>
            <a:pPr algn="ctr"/>
            <a:r>
              <a:rPr lang="vi-VN" sz="2400" b="1">
                <a:solidFill>
                  <a:schemeClr val="bg1"/>
                </a:solidFill>
              </a:rPr>
              <a:t>QUY ĐỊNH ĐỐI VỚI THÍ SINH</a:t>
            </a:r>
          </a:p>
        </p:txBody>
      </p:sp>
      <p:sp>
        <p:nvSpPr>
          <p:cNvPr id="6" name="Rectangle 5"/>
          <p:cNvSpPr/>
          <p:nvPr/>
        </p:nvSpPr>
        <p:spPr>
          <a:xfrm>
            <a:off x="3827756" y="2209800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38400" y="2362200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" y="998220"/>
            <a:ext cx="8770620" cy="50215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760" y="6583680"/>
            <a:ext cx="3657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FFFFFF"/>
                </a:solidFill>
              </a:defRPr>
            </a:pPr>
            <a:r>
              <a:t>Sở Giáo dục và Đào tạo Hà Nội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rgbClr val="00549F"/>
          </a:solidFill>
          <a:ln>
            <a:solidFill>
              <a:srgbClr val="0054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0" y="6598920"/>
            <a:ext cx="3657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FFFFFF"/>
                </a:solidFill>
              </a:defRPr>
            </a:pPr>
            <a:r>
              <a:t>Sở Giáo dục và Đào tạo Hà Nội</a:t>
            </a:r>
          </a:p>
        </p:txBody>
      </p:sp>
      <p:pic>
        <p:nvPicPr>
          <p:cNvPr id="13" name="Image 2" descr="preencoded.png">
            <a:extLst>
              <a:ext uri="{FF2B5EF4-FFF2-40B4-BE49-F238E27FC236}">
                <a16:creationId xmlns:a16="http://schemas.microsoft.com/office/drawing/2014/main" id="{F9E26C79-AFBE-86CB-4B51-30F4F5AC23B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artisticPastelsSmooth trans="40000"/>
                    </a14:imgEffect>
                    <a14:imgEffect>
                      <a14:sharpenSoften amount="45000"/>
                    </a14:imgEffect>
                    <a14:imgEffect>
                      <a14:colorTemperature colorTemp="6200"/>
                    </a14:imgEffect>
                    <a14:imgEffect>
                      <a14:saturation sat="276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346384" y="-25400"/>
            <a:ext cx="772215" cy="772215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  <a:reflection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41206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-10160" y="-8164"/>
            <a:ext cx="9169400" cy="666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29E3BE-6F57-45D3-B8BA-4173AB6D8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6200"/>
            <a:ext cx="7886700" cy="609598"/>
          </a:xfrm>
        </p:spPr>
        <p:txBody>
          <a:bodyPr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 LÝ THÍ SINH VI PHẠM QUY CHẾ THI</a:t>
            </a:r>
            <a:endParaRPr lang="vi-VN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438400"/>
            <a:ext cx="1187450" cy="167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4" y="914400"/>
            <a:ext cx="3444023" cy="541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57" y="925699"/>
            <a:ext cx="3566545" cy="5398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365760" y="6583680"/>
            <a:ext cx="3657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FFFFFF"/>
                </a:solidFill>
              </a:defRPr>
            </a:pPr>
            <a:r>
              <a:t>Sở Giáo dục và Đào tạo Hà Nội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rgbClr val="00549F"/>
          </a:solidFill>
          <a:ln>
            <a:solidFill>
              <a:srgbClr val="0054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0" y="6598920"/>
            <a:ext cx="3657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FFFFFF"/>
                </a:solidFill>
              </a:defRPr>
            </a:pPr>
            <a:r>
              <a:t>Sở Giáo dục và Đào tạo Hà Nội</a:t>
            </a:r>
          </a:p>
        </p:txBody>
      </p:sp>
      <p:pic>
        <p:nvPicPr>
          <p:cNvPr id="11" name="Image 2" descr="preencoded.png">
            <a:extLst>
              <a:ext uri="{FF2B5EF4-FFF2-40B4-BE49-F238E27FC236}">
                <a16:creationId xmlns:a16="http://schemas.microsoft.com/office/drawing/2014/main" id="{F9E26C79-AFBE-86CB-4B51-30F4F5AC23B1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  <a14:imgEffect>
                      <a14:artisticPastelsSmooth trans="40000"/>
                    </a14:imgEffect>
                    <a14:imgEffect>
                      <a14:sharpenSoften amount="45000"/>
                    </a14:imgEffect>
                    <a14:imgEffect>
                      <a14:colorTemperature colorTemp="6200"/>
                    </a14:imgEffect>
                    <a14:imgEffect>
                      <a14:saturation sat="276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346384" y="-25400"/>
            <a:ext cx="772215" cy="772215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  <a:reflection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11868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 2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-10160" y="-8164"/>
            <a:ext cx="9169400" cy="666163"/>
          </a:xfrm>
          <a:prstGeom prst="rect">
            <a:avLst/>
          </a:prstGeom>
        </p:spPr>
      </p:pic>
      <p:sp>
        <p:nvSpPr>
          <p:cNvPr id="131" name="Rectangle: Rounded Corners 57">
            <a:extLst>
              <a:ext uri="{FF2B5EF4-FFF2-40B4-BE49-F238E27FC236}">
                <a16:creationId xmlns:a16="http://schemas.microsoft.com/office/drawing/2014/main" id="{6E8EB6AA-0535-4DBB-8B71-7DADC2CAF0BA}"/>
              </a:ext>
            </a:extLst>
          </p:cNvPr>
          <p:cNvSpPr/>
          <p:nvPr/>
        </p:nvSpPr>
        <p:spPr>
          <a:xfrm rot="10951782">
            <a:off x="5179856" y="5379078"/>
            <a:ext cx="3414877" cy="794347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1629E3BE-6F57-45D3-B8BA-4173AB6D8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6200"/>
            <a:ext cx="7886700" cy="533398"/>
          </a:xfrm>
        </p:spPr>
        <p:txBody>
          <a:bodyPr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</a:t>
            </a:r>
            <a:endParaRPr lang="vi-VN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: Rounded Corners 62">
            <a:extLst>
              <a:ext uri="{FF2B5EF4-FFF2-40B4-BE49-F238E27FC236}">
                <a16:creationId xmlns:a16="http://schemas.microsoft.com/office/drawing/2014/main" id="{1DF3754F-EEE5-4510-8986-3A949DEA7797}"/>
              </a:ext>
            </a:extLst>
          </p:cNvPr>
          <p:cNvSpPr/>
          <p:nvPr/>
        </p:nvSpPr>
        <p:spPr>
          <a:xfrm rot="291421">
            <a:off x="5145907" y="4081332"/>
            <a:ext cx="3660033" cy="794347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: Rounded Corners 61">
            <a:extLst>
              <a:ext uri="{FF2B5EF4-FFF2-40B4-BE49-F238E27FC236}">
                <a16:creationId xmlns:a16="http://schemas.microsoft.com/office/drawing/2014/main" id="{150707A5-1918-4971-AFFA-45F569431042}"/>
              </a:ext>
            </a:extLst>
          </p:cNvPr>
          <p:cNvSpPr/>
          <p:nvPr/>
        </p:nvSpPr>
        <p:spPr>
          <a:xfrm rot="291421">
            <a:off x="5166449" y="2875615"/>
            <a:ext cx="3609627" cy="794347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: Rounded Corners 59">
            <a:extLst>
              <a:ext uri="{FF2B5EF4-FFF2-40B4-BE49-F238E27FC236}">
                <a16:creationId xmlns:a16="http://schemas.microsoft.com/office/drawing/2014/main" id="{D62CEDBB-DE48-4BDD-828B-EDABC66E92C0}"/>
              </a:ext>
            </a:extLst>
          </p:cNvPr>
          <p:cNvSpPr/>
          <p:nvPr/>
        </p:nvSpPr>
        <p:spPr>
          <a:xfrm rot="291421">
            <a:off x="5102426" y="1690301"/>
            <a:ext cx="3647123" cy="794347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: Rounded Corners 55">
            <a:extLst>
              <a:ext uri="{FF2B5EF4-FFF2-40B4-BE49-F238E27FC236}">
                <a16:creationId xmlns:a16="http://schemas.microsoft.com/office/drawing/2014/main" id="{F93BDE63-397B-4F88-A038-B4DB5D29D1E3}"/>
              </a:ext>
            </a:extLst>
          </p:cNvPr>
          <p:cNvSpPr/>
          <p:nvPr/>
        </p:nvSpPr>
        <p:spPr>
          <a:xfrm rot="21206600">
            <a:off x="367744" y="2883942"/>
            <a:ext cx="3858519" cy="794347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: Rounded Corners 57">
            <a:extLst>
              <a:ext uri="{FF2B5EF4-FFF2-40B4-BE49-F238E27FC236}">
                <a16:creationId xmlns:a16="http://schemas.microsoft.com/office/drawing/2014/main" id="{6E8EB6AA-0535-4DBB-8B71-7DADC2CAF0BA}"/>
              </a:ext>
            </a:extLst>
          </p:cNvPr>
          <p:cNvSpPr/>
          <p:nvPr/>
        </p:nvSpPr>
        <p:spPr>
          <a:xfrm rot="21206600">
            <a:off x="1002157" y="4095714"/>
            <a:ext cx="3211440" cy="794347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: Rounded Corners 53">
            <a:extLst>
              <a:ext uri="{FF2B5EF4-FFF2-40B4-BE49-F238E27FC236}">
                <a16:creationId xmlns:a16="http://schemas.microsoft.com/office/drawing/2014/main" id="{5BE1B05C-7396-433B-9488-FD0373102901}"/>
              </a:ext>
            </a:extLst>
          </p:cNvPr>
          <p:cNvSpPr/>
          <p:nvPr/>
        </p:nvSpPr>
        <p:spPr>
          <a:xfrm rot="21206600">
            <a:off x="446831" y="1706117"/>
            <a:ext cx="3789757" cy="794347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: Rounded Corners 5">
            <a:extLst>
              <a:ext uri="{FF2B5EF4-FFF2-40B4-BE49-F238E27FC236}">
                <a16:creationId xmlns:a16="http://schemas.microsoft.com/office/drawing/2014/main" id="{AC896EFE-4A9E-43AC-B16E-73A23D735A69}"/>
              </a:ext>
            </a:extLst>
          </p:cNvPr>
          <p:cNvSpPr/>
          <p:nvPr/>
        </p:nvSpPr>
        <p:spPr>
          <a:xfrm>
            <a:off x="335010" y="1213916"/>
            <a:ext cx="4008390" cy="95660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625872BD-B29E-462F-A908-E311AC23F2BB}"/>
              </a:ext>
            </a:extLst>
          </p:cNvPr>
          <p:cNvSpPr/>
          <p:nvPr/>
        </p:nvSpPr>
        <p:spPr>
          <a:xfrm>
            <a:off x="381977" y="1290116"/>
            <a:ext cx="773723" cy="773723"/>
          </a:xfrm>
          <a:prstGeom prst="ellipse">
            <a:avLst/>
          </a:prstGeom>
          <a:solidFill>
            <a:srgbClr val="B9D64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43BD404-2DF9-40F9-AB1E-A956F44D5589}"/>
              </a:ext>
            </a:extLst>
          </p:cNvPr>
          <p:cNvSpPr txBox="1"/>
          <p:nvPr/>
        </p:nvSpPr>
        <p:spPr>
          <a:xfrm>
            <a:off x="408940" y="1461384"/>
            <a:ext cx="717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8A79AC4-22C0-4005-8459-89D25376CB68}"/>
              </a:ext>
            </a:extLst>
          </p:cNvPr>
          <p:cNvSpPr txBox="1"/>
          <p:nvPr/>
        </p:nvSpPr>
        <p:spPr>
          <a:xfrm>
            <a:off x="1237585" y="1405785"/>
            <a:ext cx="2670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200"/>
            </a:lvl1pPr>
          </a:lstStyle>
          <a:p>
            <a:r>
              <a:rPr lang="en-US"/>
              <a:t>Thống nhất tên gọi: Giám thị, Giám sát phòng thi</a:t>
            </a:r>
            <a:endParaRPr lang="vi-VN"/>
          </a:p>
        </p:txBody>
      </p:sp>
      <p:sp>
        <p:nvSpPr>
          <p:cNvPr id="81" name="Rectangle: Rounded Corners 11">
            <a:extLst>
              <a:ext uri="{FF2B5EF4-FFF2-40B4-BE49-F238E27FC236}">
                <a16:creationId xmlns:a16="http://schemas.microsoft.com/office/drawing/2014/main" id="{C5314C39-718F-4EF4-B899-81AD4E67B794}"/>
              </a:ext>
            </a:extLst>
          </p:cNvPr>
          <p:cNvSpPr/>
          <p:nvPr/>
        </p:nvSpPr>
        <p:spPr>
          <a:xfrm>
            <a:off x="228600" y="2386230"/>
            <a:ext cx="4114800" cy="95660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D9BB8FBE-3A15-41DF-A971-C6B1344CC41E}"/>
              </a:ext>
            </a:extLst>
          </p:cNvPr>
          <p:cNvSpPr/>
          <p:nvPr/>
        </p:nvSpPr>
        <p:spPr>
          <a:xfrm>
            <a:off x="381000" y="2477670"/>
            <a:ext cx="773723" cy="773723"/>
          </a:xfrm>
          <a:prstGeom prst="ellips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B50B0E4-3874-4315-B52D-97FE28F90C35}"/>
              </a:ext>
            </a:extLst>
          </p:cNvPr>
          <p:cNvSpPr txBox="1"/>
          <p:nvPr/>
        </p:nvSpPr>
        <p:spPr>
          <a:xfrm>
            <a:off x="381000" y="2633698"/>
            <a:ext cx="717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0C65480-F523-4700-9DA6-2EFE74DF157B}"/>
              </a:ext>
            </a:extLst>
          </p:cNvPr>
          <p:cNvSpPr txBox="1"/>
          <p:nvPr/>
        </p:nvSpPr>
        <p:spPr>
          <a:xfrm>
            <a:off x="1155700" y="2463596"/>
            <a:ext cx="2828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/>
              <a:t>Quy định duy nhất 1 cách phát đề thi trắc nghiệm: </a:t>
            </a:r>
            <a:r>
              <a:rPr lang="fr-FR" sz="1200"/>
              <a:t>phát đề thi cho từng thí sinh theo thứ tự từ trên xuống dưới, từ phải sang trái tính từ bàn giáo viên nhìn xuống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5" name="Rectangle: Rounded Corners 16">
            <a:extLst>
              <a:ext uri="{FF2B5EF4-FFF2-40B4-BE49-F238E27FC236}">
                <a16:creationId xmlns:a16="http://schemas.microsoft.com/office/drawing/2014/main" id="{D8CA18B8-9069-4DA9-B56B-3FF581532857}"/>
              </a:ext>
            </a:extLst>
          </p:cNvPr>
          <p:cNvSpPr/>
          <p:nvPr/>
        </p:nvSpPr>
        <p:spPr>
          <a:xfrm>
            <a:off x="335010" y="3594876"/>
            <a:ext cx="4008390" cy="95660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877DFCAA-F625-4AAD-9C37-03F9AAC40125}"/>
              </a:ext>
            </a:extLst>
          </p:cNvPr>
          <p:cNvSpPr/>
          <p:nvPr/>
        </p:nvSpPr>
        <p:spPr>
          <a:xfrm>
            <a:off x="381000" y="3686316"/>
            <a:ext cx="773723" cy="773723"/>
          </a:xfrm>
          <a:prstGeom prst="ellipse">
            <a:avLst/>
          </a:prstGeo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BF4E1D7-65D6-41A3-86FE-9AAE661E453B}"/>
              </a:ext>
            </a:extLst>
          </p:cNvPr>
          <p:cNvSpPr txBox="1"/>
          <p:nvPr/>
        </p:nvSpPr>
        <p:spPr>
          <a:xfrm>
            <a:off x="381000" y="3842344"/>
            <a:ext cx="717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03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0926ED9-3EBA-4CE9-8052-64207D6FA3EA}"/>
              </a:ext>
            </a:extLst>
          </p:cNvPr>
          <p:cNvSpPr txBox="1"/>
          <p:nvPr/>
        </p:nvSpPr>
        <p:spPr>
          <a:xfrm>
            <a:off x="1231900" y="3652316"/>
            <a:ext cx="2752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/>
              <a:t>Bốc thăm cách đánh SBD cho toàn bộ Điểm thi của từng buổi thi. </a:t>
            </a:r>
            <a:r>
              <a:rPr lang="en-US" sz="1200"/>
              <a:t>Chuẩn bị tối thiểu 05 cách đánh số báo danh trong phòng thi</a:t>
            </a:r>
            <a:endParaRPr lang="vi-VN" sz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3" name="Rectangle: Rounded Corners 26">
            <a:extLst>
              <a:ext uri="{FF2B5EF4-FFF2-40B4-BE49-F238E27FC236}">
                <a16:creationId xmlns:a16="http://schemas.microsoft.com/office/drawing/2014/main" id="{3A41CFC7-0EBD-4CE2-B88B-0A876FD6306B}"/>
              </a:ext>
            </a:extLst>
          </p:cNvPr>
          <p:cNvSpPr/>
          <p:nvPr/>
        </p:nvSpPr>
        <p:spPr>
          <a:xfrm>
            <a:off x="4953000" y="1213916"/>
            <a:ext cx="3840481" cy="95660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908CF2C-0190-48AA-BBEC-E7E4E6C1BC31}"/>
              </a:ext>
            </a:extLst>
          </p:cNvPr>
          <p:cNvGrpSpPr/>
          <p:nvPr/>
        </p:nvGrpSpPr>
        <p:grpSpPr>
          <a:xfrm>
            <a:off x="8019759" y="1353997"/>
            <a:ext cx="773723" cy="773723"/>
            <a:chOff x="8492197" y="1167618"/>
            <a:chExt cx="773723" cy="77372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F6550727-403F-44C5-858C-49CD02DD1D52}"/>
                </a:ext>
              </a:extLst>
            </p:cNvPr>
            <p:cNvSpPr/>
            <p:nvPr/>
          </p:nvSpPr>
          <p:spPr>
            <a:xfrm>
              <a:off x="8492197" y="1167618"/>
              <a:ext cx="773723" cy="773723"/>
            </a:xfrm>
            <a:prstGeom prst="ellipse">
              <a:avLst/>
            </a:prstGeom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D8D9B3EF-55A2-49DA-BB63-8DAC6D601EF0}"/>
                </a:ext>
              </a:extLst>
            </p:cNvPr>
            <p:cNvSpPr txBox="1"/>
            <p:nvPr/>
          </p:nvSpPr>
          <p:spPr>
            <a:xfrm>
              <a:off x="8492197" y="1323646"/>
              <a:ext cx="717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05</a:t>
              </a:r>
              <a:endPara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0609AD89-50BB-43EA-9B89-AABE93230625}"/>
              </a:ext>
            </a:extLst>
          </p:cNvPr>
          <p:cNvSpPr txBox="1"/>
          <p:nvPr/>
        </p:nvSpPr>
        <p:spPr>
          <a:xfrm>
            <a:off x="5322716" y="1373519"/>
            <a:ext cx="2680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200"/>
            </a:lvl1pPr>
          </a:lstStyle>
          <a:p>
            <a:r>
              <a:rPr lang="en-US"/>
              <a:t>Môn thi Khoa học tự nhiên, môn Lịch sử và Địa lí và môn Ngoại ngữ thi vào lớp chuyên: Thí sinh làm bài trực tiếp vào đề thi.</a:t>
            </a:r>
          </a:p>
        </p:txBody>
      </p:sp>
      <p:sp>
        <p:nvSpPr>
          <p:cNvPr id="98" name="Rectangle: Rounded Corners 31">
            <a:extLst>
              <a:ext uri="{FF2B5EF4-FFF2-40B4-BE49-F238E27FC236}">
                <a16:creationId xmlns:a16="http://schemas.microsoft.com/office/drawing/2014/main" id="{4DD5B7EF-2BCE-4B27-910F-7738F985690C}"/>
              </a:ext>
            </a:extLst>
          </p:cNvPr>
          <p:cNvSpPr/>
          <p:nvPr/>
        </p:nvSpPr>
        <p:spPr>
          <a:xfrm>
            <a:off x="4953000" y="2386230"/>
            <a:ext cx="3823629" cy="95660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AFD7385-5117-416D-8A73-FE102516CB7C}"/>
              </a:ext>
            </a:extLst>
          </p:cNvPr>
          <p:cNvGrpSpPr/>
          <p:nvPr/>
        </p:nvGrpSpPr>
        <p:grpSpPr>
          <a:xfrm>
            <a:off x="8002907" y="2532120"/>
            <a:ext cx="773723" cy="773723"/>
            <a:chOff x="8492197" y="2445434"/>
            <a:chExt cx="773723" cy="77372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F7F30F22-27BE-476B-9B61-75B7A682AD6C}"/>
                </a:ext>
              </a:extLst>
            </p:cNvPr>
            <p:cNvSpPr/>
            <p:nvPr/>
          </p:nvSpPr>
          <p:spPr>
            <a:xfrm>
              <a:off x="8492197" y="2445434"/>
              <a:ext cx="773723" cy="77372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4B68F816-DA38-4FC3-96FD-11A149DFED3E}"/>
                </a:ext>
              </a:extLst>
            </p:cNvPr>
            <p:cNvSpPr txBox="1"/>
            <p:nvPr/>
          </p:nvSpPr>
          <p:spPr>
            <a:xfrm>
              <a:off x="8492197" y="2601462"/>
              <a:ext cx="717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06</a:t>
              </a:r>
              <a:endPara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C0163576-822F-4D59-B205-1712744DEAE1}"/>
              </a:ext>
            </a:extLst>
          </p:cNvPr>
          <p:cNvSpPr txBox="1"/>
          <p:nvPr/>
        </p:nvSpPr>
        <p:spPr>
          <a:xfrm>
            <a:off x="5322716" y="2445603"/>
            <a:ext cx="2706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/>
              <a:t>Lưu ý: Thí sinh thi chuyên Hóa không được mang Bảng tuần hoàn, bảng tính tan, thi chuyên Địa lí không được mang Atlat Địa lí)</a:t>
            </a:r>
            <a:endParaRPr lang="vi-VN" sz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3" name="Rectangle: Rounded Corners 36">
            <a:extLst>
              <a:ext uri="{FF2B5EF4-FFF2-40B4-BE49-F238E27FC236}">
                <a16:creationId xmlns:a16="http://schemas.microsoft.com/office/drawing/2014/main" id="{62866E92-3782-4868-963B-C6A5DDB2F656}"/>
              </a:ext>
            </a:extLst>
          </p:cNvPr>
          <p:cNvSpPr/>
          <p:nvPr/>
        </p:nvSpPr>
        <p:spPr>
          <a:xfrm>
            <a:off x="4953000" y="3594876"/>
            <a:ext cx="3850223" cy="95660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D67D9A2-2804-4267-9540-D51EF9EFB60A}"/>
              </a:ext>
            </a:extLst>
          </p:cNvPr>
          <p:cNvGrpSpPr/>
          <p:nvPr/>
        </p:nvGrpSpPr>
        <p:grpSpPr>
          <a:xfrm>
            <a:off x="8029501" y="3701274"/>
            <a:ext cx="773723" cy="773723"/>
            <a:chOff x="8488680" y="3730280"/>
            <a:chExt cx="773723" cy="77372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F8EAE46A-A65C-43B3-897A-311BE766CCC0}"/>
                </a:ext>
              </a:extLst>
            </p:cNvPr>
            <p:cNvSpPr/>
            <p:nvPr/>
          </p:nvSpPr>
          <p:spPr>
            <a:xfrm>
              <a:off x="8488680" y="3730280"/>
              <a:ext cx="773723" cy="773723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7B43C382-768A-4C0A-AB82-6DA2AD095910}"/>
                </a:ext>
              </a:extLst>
            </p:cNvPr>
            <p:cNvSpPr txBox="1"/>
            <p:nvPr/>
          </p:nvSpPr>
          <p:spPr>
            <a:xfrm>
              <a:off x="8488680" y="3886308"/>
              <a:ext cx="717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07</a:t>
              </a:r>
              <a:endPara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36A08371-60C7-40A1-8414-A5FE9E577FE7}"/>
              </a:ext>
            </a:extLst>
          </p:cNvPr>
          <p:cNvSpPr txBox="1"/>
          <p:nvPr/>
        </p:nvSpPr>
        <p:spPr>
          <a:xfrm>
            <a:off x="5322715" y="3659519"/>
            <a:ext cx="2754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/>
              <a:t>Giám thị chịu trách nhiệm niêm phong, bảo quản đề thi thừa/đề thi không sử dụng tại phòng thi, </a:t>
            </a:r>
            <a:r>
              <a:rPr lang="en-US" sz="1200" b="1"/>
              <a:t>tuyệt đối không để lộ/lọt đề thi</a:t>
            </a:r>
            <a:endParaRPr lang="en-US" sz="1200" b="1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8" name="Rectangle: Rounded Corners 41">
            <a:extLst>
              <a:ext uri="{FF2B5EF4-FFF2-40B4-BE49-F238E27FC236}">
                <a16:creationId xmlns:a16="http://schemas.microsoft.com/office/drawing/2014/main" id="{B50841CC-542C-42DC-8931-A125A406388E}"/>
              </a:ext>
            </a:extLst>
          </p:cNvPr>
          <p:cNvSpPr/>
          <p:nvPr/>
        </p:nvSpPr>
        <p:spPr>
          <a:xfrm>
            <a:off x="4953000" y="4904336"/>
            <a:ext cx="3879997" cy="9237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26C2220-C70A-48EE-8574-D55D63A15A1F}"/>
              </a:ext>
            </a:extLst>
          </p:cNvPr>
          <p:cNvGrpSpPr/>
          <p:nvPr/>
        </p:nvGrpSpPr>
        <p:grpSpPr>
          <a:xfrm>
            <a:off x="8059275" y="4962956"/>
            <a:ext cx="773723" cy="773723"/>
            <a:chOff x="8488680" y="5008096"/>
            <a:chExt cx="773723" cy="77372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AC8E9ED2-879B-4102-A932-4BDE22687705}"/>
                </a:ext>
              </a:extLst>
            </p:cNvPr>
            <p:cNvSpPr/>
            <p:nvPr/>
          </p:nvSpPr>
          <p:spPr>
            <a:xfrm>
              <a:off x="8488680" y="5008096"/>
              <a:ext cx="773723" cy="77372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A9275570-059A-4EE5-AA3B-AB54C2C99BEF}"/>
                </a:ext>
              </a:extLst>
            </p:cNvPr>
            <p:cNvSpPr txBox="1"/>
            <p:nvPr/>
          </p:nvSpPr>
          <p:spPr>
            <a:xfrm>
              <a:off x="8488680" y="5164124"/>
              <a:ext cx="717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08</a:t>
              </a:r>
              <a:endPara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72094473-B0EE-4668-8A26-BB8D46AB956C}"/>
              </a:ext>
            </a:extLst>
          </p:cNvPr>
          <p:cNvSpPr txBox="1"/>
          <p:nvPr/>
        </p:nvSpPr>
        <p:spPr>
          <a:xfrm>
            <a:off x="5322716" y="5023916"/>
            <a:ext cx="2754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/>
              <a:t>Trước khi hết giờ 05 phút, Giám thị nhắc Thí sinh kiểm tra lại thông tin SBD, các thông tin cá nhân khác trên giấy thi; mã đề thi trên Phiếu TLTN</a:t>
            </a:r>
            <a:endParaRPr lang="vi-VN" sz="120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3EFEBEBF-84C7-4B4B-957C-E78AAB67D8BE}"/>
              </a:ext>
            </a:extLst>
          </p:cNvPr>
          <p:cNvSpPr/>
          <p:nvPr/>
        </p:nvSpPr>
        <p:spPr>
          <a:xfrm>
            <a:off x="4066363" y="1591191"/>
            <a:ext cx="189919" cy="18991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381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6F135369-9300-4DA5-9E3A-B78384EBAA86}"/>
              </a:ext>
            </a:extLst>
          </p:cNvPr>
          <p:cNvSpPr/>
          <p:nvPr/>
        </p:nvSpPr>
        <p:spPr>
          <a:xfrm>
            <a:off x="4066363" y="2768950"/>
            <a:ext cx="189919" cy="18991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381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980C207D-5EA7-41A5-8E26-B04BF9C1C888}"/>
              </a:ext>
            </a:extLst>
          </p:cNvPr>
          <p:cNvSpPr/>
          <p:nvPr/>
        </p:nvSpPr>
        <p:spPr>
          <a:xfrm>
            <a:off x="4066363" y="3976011"/>
            <a:ext cx="189919" cy="18991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381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41B40084-CC63-45B0-8116-6C4F5E87DE06}"/>
              </a:ext>
            </a:extLst>
          </p:cNvPr>
          <p:cNvSpPr/>
          <p:nvPr/>
        </p:nvSpPr>
        <p:spPr>
          <a:xfrm>
            <a:off x="5096825" y="1574778"/>
            <a:ext cx="189919" cy="18991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381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6D0482B6-5E44-4027-AB42-8986E0EAC3E2}"/>
              </a:ext>
            </a:extLst>
          </p:cNvPr>
          <p:cNvSpPr/>
          <p:nvPr/>
        </p:nvSpPr>
        <p:spPr>
          <a:xfrm>
            <a:off x="5096825" y="2752537"/>
            <a:ext cx="189919" cy="18991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381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75BD77EF-91B2-495C-A095-B465AA662228}"/>
              </a:ext>
            </a:extLst>
          </p:cNvPr>
          <p:cNvSpPr/>
          <p:nvPr/>
        </p:nvSpPr>
        <p:spPr>
          <a:xfrm>
            <a:off x="5096825" y="3959598"/>
            <a:ext cx="189919" cy="18991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381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815E56F9-BBDC-4BCC-A28E-DA04DC6C5D84}"/>
              </a:ext>
            </a:extLst>
          </p:cNvPr>
          <p:cNvSpPr/>
          <p:nvPr/>
        </p:nvSpPr>
        <p:spPr>
          <a:xfrm>
            <a:off x="5096825" y="5241683"/>
            <a:ext cx="189919" cy="18991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381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: Rounded Corners 57">
            <a:extLst>
              <a:ext uri="{FF2B5EF4-FFF2-40B4-BE49-F238E27FC236}">
                <a16:creationId xmlns:a16="http://schemas.microsoft.com/office/drawing/2014/main" id="{6E8EB6AA-0535-4DBB-8B71-7DADC2CAF0BA}"/>
              </a:ext>
            </a:extLst>
          </p:cNvPr>
          <p:cNvSpPr/>
          <p:nvPr/>
        </p:nvSpPr>
        <p:spPr>
          <a:xfrm rot="21427050">
            <a:off x="819472" y="5414246"/>
            <a:ext cx="3211440" cy="794347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: Rounded Corners 21">
            <a:extLst>
              <a:ext uri="{FF2B5EF4-FFF2-40B4-BE49-F238E27FC236}">
                <a16:creationId xmlns:a16="http://schemas.microsoft.com/office/drawing/2014/main" id="{29CF07D1-0ED9-421F-8314-12C150983398}"/>
              </a:ext>
            </a:extLst>
          </p:cNvPr>
          <p:cNvSpPr/>
          <p:nvPr/>
        </p:nvSpPr>
        <p:spPr>
          <a:xfrm>
            <a:off x="317500" y="4947716"/>
            <a:ext cx="3951924" cy="9237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F9A7F08A-0C1B-4A4C-8E39-FE775F632614}"/>
              </a:ext>
            </a:extLst>
          </p:cNvPr>
          <p:cNvSpPr/>
          <p:nvPr/>
        </p:nvSpPr>
        <p:spPr>
          <a:xfrm>
            <a:off x="363490" y="5006336"/>
            <a:ext cx="773723" cy="773723"/>
          </a:xfrm>
          <a:prstGeom prst="ellipse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CC482480-17AA-4B34-ADA7-1260C951FD5C}"/>
              </a:ext>
            </a:extLst>
          </p:cNvPr>
          <p:cNvSpPr txBox="1"/>
          <p:nvPr/>
        </p:nvSpPr>
        <p:spPr>
          <a:xfrm>
            <a:off x="363490" y="5162364"/>
            <a:ext cx="717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04</a:t>
            </a: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1343262D-13AB-46B9-A2CD-6BEDDD951DB7}"/>
              </a:ext>
            </a:extLst>
          </p:cNvPr>
          <p:cNvSpPr txBox="1"/>
          <p:nvPr/>
        </p:nvSpPr>
        <p:spPr>
          <a:xfrm>
            <a:off x="1214390" y="5029200"/>
            <a:ext cx="2676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/>
              <a:t>Thời gian làm bài các môn thi vào lớp chuyên: 150 phút </a:t>
            </a:r>
          </a:p>
          <a:p>
            <a:pPr algn="just"/>
            <a:r>
              <a:rPr lang="en-US" sz="1200"/>
              <a:t>Học sinh thi chuyên có thể thi ở các Điểm thi khác nhau</a:t>
            </a:r>
            <a:endParaRPr lang="vi-VN" sz="1200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A3D6BD15-82A2-4F1C-A54C-2481F5AC2994}"/>
              </a:ext>
            </a:extLst>
          </p:cNvPr>
          <p:cNvSpPr/>
          <p:nvPr/>
        </p:nvSpPr>
        <p:spPr>
          <a:xfrm>
            <a:off x="4048853" y="5301476"/>
            <a:ext cx="189919" cy="18991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381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365760" y="6583680"/>
            <a:ext cx="3657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FFFFFF"/>
                </a:solidFill>
              </a:defRPr>
            </a:pPr>
            <a:r>
              <a:t>Sở Giáo dục và Đào tạo Hà Nội</a:t>
            </a:r>
          </a:p>
        </p:txBody>
      </p:sp>
      <p:sp>
        <p:nvSpPr>
          <p:cNvPr id="58" name="Rectangle 5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rgbClr val="00549F"/>
          </a:solidFill>
          <a:ln>
            <a:solidFill>
              <a:srgbClr val="0054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9" name="TextBox 58"/>
          <p:cNvSpPr txBox="1"/>
          <p:nvPr/>
        </p:nvSpPr>
        <p:spPr>
          <a:xfrm>
            <a:off x="0" y="6598920"/>
            <a:ext cx="3657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FFFFFF"/>
                </a:solidFill>
              </a:defRPr>
            </a:pPr>
            <a:r>
              <a:t>Sở Giáo dục và Đào tạo Hà Nội</a:t>
            </a:r>
          </a:p>
        </p:txBody>
      </p:sp>
      <p:pic>
        <p:nvPicPr>
          <p:cNvPr id="60" name="Image 2" descr="preencoded.png">
            <a:extLst>
              <a:ext uri="{FF2B5EF4-FFF2-40B4-BE49-F238E27FC236}">
                <a16:creationId xmlns:a16="http://schemas.microsoft.com/office/drawing/2014/main" id="{F9E26C79-AFBE-86CB-4B51-30F4F5AC23B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artisticPastelsSmooth trans="40000"/>
                    </a14:imgEffect>
                    <a14:imgEffect>
                      <a14:sharpenSoften amount="45000"/>
                    </a14:imgEffect>
                    <a14:imgEffect>
                      <a14:colorTemperature colorTemp="6200"/>
                    </a14:imgEffect>
                    <a14:imgEffect>
                      <a14:saturation sat="276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346384" y="-25400"/>
            <a:ext cx="772215" cy="772215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  <a:reflection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14992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2"/>
          <a:srcRect t="-1" b="-1"/>
          <a:stretch/>
        </p:blipFill>
        <p:spPr>
          <a:xfrm>
            <a:off x="-10160" y="-8164"/>
            <a:ext cx="9169400" cy="66616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29197E0-24EB-E0D3-6655-4CC4EAA06DB4}"/>
              </a:ext>
            </a:extLst>
          </p:cNvPr>
          <p:cNvSpPr txBox="1">
            <a:spLocks/>
          </p:cNvSpPr>
          <p:nvPr/>
        </p:nvSpPr>
        <p:spPr>
          <a:xfrm>
            <a:off x="533400" y="701124"/>
            <a:ext cx="7886132" cy="580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www.quanlythi.hanoi.edu.vn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21A29B1-1D74-3082-204E-9B3AD6D65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188858"/>
              </p:ext>
            </p:extLst>
          </p:nvPr>
        </p:nvGraphicFramePr>
        <p:xfrm>
          <a:off x="514065" y="1447800"/>
          <a:ext cx="8172735" cy="38150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81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1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8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400" b="1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gian</a:t>
                      </a:r>
                      <a:endParaRPr lang="en-US"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400" b="1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báo cáo</a:t>
                      </a:r>
                      <a:endParaRPr lang="en-US"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báo cáo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29/5/2026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CSVC, an </a:t>
                      </a:r>
                      <a:r>
                        <a:rPr lang="en-US" sz="14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14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14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lang="en-US" sz="14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14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14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TS </a:t>
                      </a:r>
                      <a:r>
                        <a:rPr lang="en-US" sz="14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Trước</a:t>
                      </a:r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11h30</a:t>
                      </a:r>
                    </a:p>
                    <a:p>
                      <a:pPr algn="l"/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Thiếu Giám</a:t>
                      </a:r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thị</a:t>
                      </a:r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liên hệ Trường THPT hoặc UBND phường,</a:t>
                      </a:r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xã </a:t>
                      </a:r>
                      <a:r>
                        <a:rPr lang="en-US" sz="14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(giấy giới thiệu thay thế)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16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30/5 </a:t>
                      </a:r>
                    </a:p>
                    <a:p>
                      <a:pPr algn="ctr"/>
                      <a:r>
                        <a:rPr lang="en-US"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sáng ngày 31/5/2026</a:t>
                      </a:r>
                      <a:endParaRPr lang="en-US"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cáo nhanh qua hệ thống  </a:t>
                      </a:r>
                      <a:r>
                        <a:rPr lang="en-US" sz="1400" b="1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quanlythi.hanoi.edu.vn</a:t>
                      </a:r>
                      <a:endParaRPr lang="en-US" sz="1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Trước</a:t>
                      </a:r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8h30 với buổi thi sáng</a:t>
                      </a:r>
                    </a:p>
                    <a:p>
                      <a:pPr algn="just"/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Trước 14h30 với buổi thi chiều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endParaRPr lang="en-US" sz="16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thành báo cáo chính thức trên hệ thống, </a:t>
                      </a:r>
                      <a:r>
                        <a:rPr lang="en-US" sz="1400" b="1" i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và ký đóng dấu báo cáo chính thức</a:t>
                      </a:r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để nộp cùng túi số 3</a:t>
                      </a:r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10h30 </a:t>
                      </a:r>
                      <a:r>
                        <a:rPr lang="en-US" sz="14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endParaRPr lang="en-US" sz="14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15h30 </a:t>
                      </a:r>
                      <a:r>
                        <a:rPr lang="en-US" sz="14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endParaRPr lang="en-US" sz="14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1600" b="1" i="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01/6/2026</a:t>
                      </a:r>
                    </a:p>
                    <a:p>
                      <a:pPr algn="ctr"/>
                      <a:r>
                        <a:rPr lang="en-US" sz="1600" b="0" i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(thi môn chuyên)</a:t>
                      </a:r>
                      <a:endParaRPr lang="en-US" sz="1600" b="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cáo nhanh qua hệ thống  </a:t>
                      </a:r>
                      <a:r>
                        <a:rPr lang="en-US" sz="1400" b="1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quanlythi.hanoi.edu.vn</a:t>
                      </a:r>
                      <a:endParaRPr lang="en-US" sz="1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Trước</a:t>
                      </a:r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8h30 với buổi thi sáng</a:t>
                      </a:r>
                    </a:p>
                    <a:p>
                      <a:pPr algn="just"/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Trước 15h00 với buổi thi chiều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endParaRPr lang="en-US" sz="16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thành báo cáo chính thức trên hệ thống, </a:t>
                      </a:r>
                      <a:r>
                        <a:rPr lang="en-US" sz="1400" b="1" i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và ký đóng dấu báo cáo chính </a:t>
                      </a:r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 để nộp cùng túi số 3</a:t>
                      </a:r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Trước</a:t>
                      </a:r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11h30 với buổi thi sáng</a:t>
                      </a:r>
                    </a:p>
                    <a:p>
                      <a:pPr algn="just"/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Trước 17h30 với buổi thi chiều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F9E3F628-5D2B-E634-CA73-E12971B88FC8}"/>
              </a:ext>
            </a:extLst>
          </p:cNvPr>
          <p:cNvSpPr txBox="1">
            <a:spLocks/>
          </p:cNvSpPr>
          <p:nvPr/>
        </p:nvSpPr>
        <p:spPr>
          <a:xfrm>
            <a:off x="876868" y="5486400"/>
            <a:ext cx="7886132" cy="580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sz="1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098.908.2343, 0243.8261434</a:t>
            </a:r>
            <a:r>
              <a:rPr lang="nl-NL" sz="1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0243.8253743, 0243.9363240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24D06D-DC8F-06CB-ABD4-60CEF4E8E093}"/>
              </a:ext>
            </a:extLst>
          </p:cNvPr>
          <p:cNvSpPr txBox="1">
            <a:spLocks/>
          </p:cNvSpPr>
          <p:nvPr/>
        </p:nvSpPr>
        <p:spPr>
          <a:xfrm>
            <a:off x="2038350" y="76201"/>
            <a:ext cx="5067300" cy="487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solidFill>
                  <a:schemeClr val="bg1"/>
                </a:solidFill>
                <a:latin typeface="Times New Roman (Headings)"/>
              </a:rPr>
              <a:t>BÁO CÁO</a:t>
            </a:r>
            <a:endParaRPr lang="vi-VN" sz="2400" b="1">
              <a:solidFill>
                <a:schemeClr val="bg1"/>
              </a:solidFill>
              <a:latin typeface="Times New Roman (Headings)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99" y="5566537"/>
            <a:ext cx="505648" cy="500061"/>
          </a:xfrm>
          <a:prstGeom prst="rect">
            <a:avLst/>
          </a:prstGeom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65760" y="6583680"/>
            <a:ext cx="3657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FFFFFF"/>
                </a:solidFill>
              </a:defRPr>
            </a:pPr>
            <a:r>
              <a:t>Sở Giáo dục và Đào tạo Hà Nội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rgbClr val="00549F"/>
          </a:solidFill>
          <a:ln>
            <a:solidFill>
              <a:srgbClr val="0054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0" y="6598920"/>
            <a:ext cx="3657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FFFFFF"/>
                </a:solidFill>
              </a:defRPr>
            </a:pPr>
            <a:r>
              <a:t>Sở Giáo dục và Đào tạo Hà Nội</a:t>
            </a:r>
          </a:p>
        </p:txBody>
      </p:sp>
      <p:pic>
        <p:nvPicPr>
          <p:cNvPr id="13" name="Image 2" descr="preencoded.png">
            <a:extLst>
              <a:ext uri="{FF2B5EF4-FFF2-40B4-BE49-F238E27FC236}">
                <a16:creationId xmlns:a16="http://schemas.microsoft.com/office/drawing/2014/main" id="{F9E26C79-AFBE-86CB-4B51-30F4F5AC23B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artisticPastelsSmooth trans="40000"/>
                    </a14:imgEffect>
                    <a14:imgEffect>
                      <a14:sharpenSoften amount="45000"/>
                    </a14:imgEffect>
                    <a14:imgEffect>
                      <a14:colorTemperature colorTemp="6200"/>
                    </a14:imgEffect>
                    <a14:imgEffect>
                      <a14:saturation sat="276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346384" y="-25400"/>
            <a:ext cx="772215" cy="772215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  <a:reflection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23398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2"/>
          <a:srcRect t="-1" b="-1"/>
          <a:stretch/>
        </p:blipFill>
        <p:spPr>
          <a:xfrm>
            <a:off x="-10160" y="-8164"/>
            <a:ext cx="9169400" cy="66616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D24D06D-DC8F-06CB-ABD4-60CEF4E8E093}"/>
              </a:ext>
            </a:extLst>
          </p:cNvPr>
          <p:cNvSpPr txBox="1">
            <a:spLocks/>
          </p:cNvSpPr>
          <p:nvPr/>
        </p:nvSpPr>
        <p:spPr>
          <a:xfrm>
            <a:off x="2038350" y="76201"/>
            <a:ext cx="5067300" cy="4876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chemeClr val="bg1"/>
                </a:solidFill>
                <a:latin typeface="Times New Roman (Headings)"/>
              </a:rPr>
              <a:t>LƯU Ý SAU KHI KẾT THÚC HỘI NGHỊ</a:t>
            </a:r>
            <a:endParaRPr lang="vi-VN" sz="2800" b="1">
              <a:solidFill>
                <a:schemeClr val="bg1"/>
              </a:solidFill>
              <a:latin typeface="Times New Roman (Headings)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1450" y="838200"/>
            <a:ext cx="78867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dirty="0">
                <a:solidFill>
                  <a:srgbClr val="0000FF"/>
                </a:solidFill>
                <a:latin typeface="Arial (Body)"/>
                <a:cs typeface="Times New Roman" pitchFamily="18" charset="0"/>
              </a:rPr>
              <a:t>1. </a:t>
            </a:r>
            <a:r>
              <a:rPr lang="en-US" b="1" dirty="0" err="1">
                <a:solidFill>
                  <a:srgbClr val="0000FF"/>
                </a:solidFill>
                <a:latin typeface="Arial (Body)"/>
                <a:cs typeface="Times New Roman" pitchFamily="18" charset="0"/>
              </a:rPr>
              <a:t>Thủ</a:t>
            </a:r>
            <a:r>
              <a:rPr lang="en-US" b="1" dirty="0">
                <a:solidFill>
                  <a:srgbClr val="0000FF"/>
                </a:solidFill>
                <a:latin typeface="Arial (Body)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 (Body)"/>
                <a:cs typeface="Times New Roman" pitchFamily="18" charset="0"/>
              </a:rPr>
              <a:t>trưởng</a:t>
            </a:r>
            <a:r>
              <a:rPr lang="en-US" b="1" dirty="0">
                <a:solidFill>
                  <a:srgbClr val="0000FF"/>
                </a:solidFill>
                <a:latin typeface="Arial (Body)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 (Body)"/>
                <a:cs typeface="Times New Roman" pitchFamily="18" charset="0"/>
              </a:rPr>
              <a:t>đơn</a:t>
            </a:r>
            <a:r>
              <a:rPr lang="en-US" b="1" dirty="0">
                <a:solidFill>
                  <a:srgbClr val="0000FF"/>
                </a:solidFill>
                <a:latin typeface="Arial (Body)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 (Body)"/>
                <a:cs typeface="Times New Roman" pitchFamily="18" charset="0"/>
              </a:rPr>
              <a:t>vị</a:t>
            </a:r>
            <a:r>
              <a:rPr lang="en-US" dirty="0">
                <a:solidFill>
                  <a:srgbClr val="0000FF"/>
                </a:solidFill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tải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dữ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liệu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điều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động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tham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gia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coi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thi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của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đơn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vị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từ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tài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khoản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của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đơn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vị</a:t>
            </a:r>
            <a:r>
              <a:rPr lang="en-US" dirty="0">
                <a:latin typeface="Arial (Body)"/>
                <a:cs typeface="Times New Roman" pitchFamily="18" charset="0"/>
              </a:rPr>
              <a:t>. (</a:t>
            </a:r>
            <a:r>
              <a:rPr lang="en-US" dirty="0" err="1">
                <a:latin typeface="Arial (Body)"/>
                <a:cs typeface="Times New Roman" pitchFamily="18" charset="0"/>
              </a:rPr>
              <a:t>UBND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phường</a:t>
            </a:r>
            <a:r>
              <a:rPr lang="en-US" dirty="0">
                <a:latin typeface="Arial (Body)"/>
                <a:cs typeface="Times New Roman" pitchFamily="18" charset="0"/>
              </a:rPr>
              <a:t>, </a:t>
            </a:r>
            <a:r>
              <a:rPr lang="en-US" dirty="0" err="1">
                <a:latin typeface="Arial (Body)"/>
                <a:cs typeface="Times New Roman" pitchFamily="18" charset="0"/>
              </a:rPr>
              <a:t>xã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tải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dữ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liệu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điều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động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và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thông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báo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tới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các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trường</a:t>
            </a:r>
            <a:r>
              <a:rPr lang="en-US" dirty="0">
                <a:latin typeface="Arial (Body)"/>
                <a:cs typeface="Times New Roman" pitchFamily="18" charset="0"/>
              </a:rPr>
              <a:t> THCS </a:t>
            </a:r>
            <a:r>
              <a:rPr lang="en-US" dirty="0" err="1">
                <a:latin typeface="Arial (Body)"/>
                <a:cs typeface="Times New Roman" pitchFamily="18" charset="0"/>
              </a:rPr>
              <a:t>có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cán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bộ</a:t>
            </a:r>
            <a:r>
              <a:rPr lang="en-US" dirty="0">
                <a:latin typeface="Arial (Body)"/>
                <a:cs typeface="Times New Roman" pitchFamily="18" charset="0"/>
              </a:rPr>
              <a:t>, </a:t>
            </a:r>
            <a:r>
              <a:rPr lang="en-US" dirty="0" err="1">
                <a:latin typeface="Arial (Body)"/>
                <a:cs typeface="Times New Roman" pitchFamily="18" charset="0"/>
              </a:rPr>
              <a:t>giáo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viên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được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điều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động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theo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quy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định</a:t>
            </a:r>
            <a:r>
              <a:rPr lang="en-US" dirty="0">
                <a:latin typeface="Arial (Body)"/>
                <a:cs typeface="Times New Roman" pitchFamily="18" charset="0"/>
              </a:rPr>
              <a:t>).</a:t>
            </a:r>
          </a:p>
          <a:p>
            <a:pPr algn="just"/>
            <a:r>
              <a:rPr lang="en-US" b="1" dirty="0">
                <a:solidFill>
                  <a:srgbClr val="0000FF"/>
                </a:solidFill>
                <a:latin typeface="Arial (Body)"/>
                <a:cs typeface="Times New Roman" pitchFamily="18" charset="0"/>
              </a:rPr>
              <a:t>2. </a:t>
            </a:r>
            <a:r>
              <a:rPr lang="en-US" b="1" dirty="0" err="1">
                <a:solidFill>
                  <a:srgbClr val="0000FF"/>
                </a:solidFill>
                <a:latin typeface="Arial (Body)"/>
                <a:cs typeface="Times New Roman" pitchFamily="18" charset="0"/>
              </a:rPr>
              <a:t>Trưởng</a:t>
            </a:r>
            <a:r>
              <a:rPr lang="en-US" b="1" dirty="0">
                <a:solidFill>
                  <a:srgbClr val="0000FF"/>
                </a:solidFill>
                <a:latin typeface="Arial (Body)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 (Body)"/>
                <a:cs typeface="Times New Roman" pitchFamily="18" charset="0"/>
              </a:rPr>
              <a:t>Điểm</a:t>
            </a:r>
            <a:r>
              <a:rPr lang="en-US" b="1" dirty="0">
                <a:solidFill>
                  <a:srgbClr val="0000FF"/>
                </a:solidFill>
                <a:latin typeface="Arial (Body)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 (Body)"/>
                <a:cs typeface="Times New Roman" pitchFamily="18" charset="0"/>
              </a:rPr>
              <a:t>thi</a:t>
            </a:r>
            <a:r>
              <a:rPr lang="en-US" dirty="0">
                <a:solidFill>
                  <a:srgbClr val="0000FF"/>
                </a:solidFill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tải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dữ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liệu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điều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động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tham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gia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coi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thi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tại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Điểm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thi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để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phục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vụ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công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tác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tổ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chức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coi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thi</a:t>
            </a:r>
            <a:r>
              <a:rPr lang="en-US" dirty="0">
                <a:latin typeface="Arial (Body)"/>
                <a:cs typeface="Times New Roman" pitchFamily="18" charset="0"/>
              </a:rPr>
              <a:t>.</a:t>
            </a:r>
          </a:p>
          <a:p>
            <a:pPr algn="just"/>
            <a:r>
              <a:rPr lang="en-US" b="1" dirty="0">
                <a:solidFill>
                  <a:srgbClr val="0000FF"/>
                </a:solidFill>
                <a:latin typeface="Arial (Body)"/>
                <a:cs typeface="Times New Roman" pitchFamily="18" charset="0"/>
              </a:rPr>
              <a:t>3. </a:t>
            </a:r>
            <a:r>
              <a:rPr lang="en-US" b="1" dirty="0" err="1">
                <a:solidFill>
                  <a:srgbClr val="0000FF"/>
                </a:solidFill>
                <a:latin typeface="Arial (Body)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0000FF"/>
                </a:solidFill>
                <a:latin typeface="Arial (Body)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 (Body)"/>
                <a:cs typeface="Times New Roman" pitchFamily="18" charset="0"/>
              </a:rPr>
              <a:t>trường</a:t>
            </a:r>
            <a:r>
              <a:rPr lang="en-US" b="1" dirty="0">
                <a:solidFill>
                  <a:srgbClr val="0000FF"/>
                </a:solidFill>
                <a:latin typeface="Arial (Body)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 (Body)"/>
                <a:cs typeface="Times New Roman" pitchFamily="18" charset="0"/>
              </a:rPr>
              <a:t>phổ</a:t>
            </a:r>
            <a:r>
              <a:rPr lang="en-US" b="1" dirty="0">
                <a:solidFill>
                  <a:srgbClr val="0000FF"/>
                </a:solidFill>
                <a:latin typeface="Arial (Body)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 (Body)"/>
                <a:cs typeface="Times New Roman" pitchFamily="18" charset="0"/>
              </a:rPr>
              <a:t>thông</a:t>
            </a:r>
            <a:r>
              <a:rPr lang="en-US" b="1" dirty="0">
                <a:solidFill>
                  <a:srgbClr val="0000FF"/>
                </a:solidFill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nhận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từ</a:t>
            </a:r>
            <a:r>
              <a:rPr lang="en-US" dirty="0">
                <a:latin typeface="Arial (Body)"/>
                <a:cs typeface="Times New Roman" pitchFamily="18" charset="0"/>
              </a:rPr>
              <a:t> email </a:t>
            </a:r>
            <a:r>
              <a:rPr lang="en-US" dirty="0" err="1">
                <a:latin typeface="Arial (Body)"/>
                <a:cs typeface="Times New Roman" pitchFamily="18" charset="0"/>
              </a:rPr>
              <a:t>trước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ngày</a:t>
            </a:r>
            <a:r>
              <a:rPr lang="en-US" dirty="0">
                <a:latin typeface="Arial (Body)"/>
                <a:cs typeface="Times New Roman" pitchFamily="18" charset="0"/>
              </a:rPr>
              <a:t> 31/5/2026: Danh </a:t>
            </a:r>
            <a:r>
              <a:rPr lang="en-US" dirty="0" err="1">
                <a:latin typeface="Arial (Body)"/>
                <a:cs typeface="Times New Roman" pitchFamily="18" charset="0"/>
              </a:rPr>
              <a:t>sách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cán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bộ</a:t>
            </a:r>
            <a:r>
              <a:rPr lang="en-US" dirty="0">
                <a:latin typeface="Arial (Body)"/>
                <a:cs typeface="Times New Roman" pitchFamily="18" charset="0"/>
              </a:rPr>
              <a:t>, </a:t>
            </a:r>
            <a:r>
              <a:rPr lang="en-US" dirty="0" err="1">
                <a:latin typeface="Arial (Body)"/>
                <a:cs typeface="Times New Roman" pitchFamily="18" charset="0"/>
              </a:rPr>
              <a:t>giáo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viên</a:t>
            </a:r>
            <a:r>
              <a:rPr lang="en-US" dirty="0">
                <a:latin typeface="Arial (Body)"/>
                <a:cs typeface="Times New Roman" pitchFamily="18" charset="0"/>
              </a:rPr>
              <a:t>, </a:t>
            </a:r>
            <a:r>
              <a:rPr lang="en-US" dirty="0" err="1">
                <a:latin typeface="Arial (Body)"/>
                <a:cs typeface="Times New Roman" pitchFamily="18" charset="0"/>
              </a:rPr>
              <a:t>nhân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viên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được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điều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động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tham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gia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làm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phách</a:t>
            </a:r>
            <a:r>
              <a:rPr lang="en-US" dirty="0">
                <a:latin typeface="Arial (Body)"/>
                <a:cs typeface="Times New Roman" pitchFamily="18" charset="0"/>
              </a:rPr>
              <a:t>, </a:t>
            </a:r>
            <a:r>
              <a:rPr lang="en-US" dirty="0" err="1">
                <a:latin typeface="Arial (Body)"/>
                <a:cs typeface="Times New Roman" pitchFamily="18" charset="0"/>
              </a:rPr>
              <a:t>chấm</a:t>
            </a:r>
            <a:r>
              <a:rPr lang="en-US" dirty="0">
                <a:latin typeface="Arial (Body)"/>
                <a:cs typeface="Times New Roman" pitchFamily="18" charset="0"/>
              </a:rPr>
              <a:t> </a:t>
            </a:r>
            <a:r>
              <a:rPr lang="en-US" dirty="0" err="1">
                <a:latin typeface="Arial (Body)"/>
                <a:cs typeface="Times New Roman" pitchFamily="18" charset="0"/>
              </a:rPr>
              <a:t>thi</a:t>
            </a:r>
            <a:r>
              <a:rPr lang="en-US" dirty="0">
                <a:latin typeface="Arial (Body)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6500" y="2879951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  <a:latin typeface="Times New Roman (Headings)"/>
              </a:rPr>
              <a:t>LIÊN HỆ HỖ TRỢ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222949"/>
              </p:ext>
            </p:extLst>
          </p:nvPr>
        </p:nvGraphicFramePr>
        <p:xfrm>
          <a:off x="1195800" y="3429000"/>
          <a:ext cx="6858000" cy="168148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638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8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506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Nội</a:t>
                      </a:r>
                      <a:r>
                        <a:rPr lang="en-US" sz="1800" baseline="0"/>
                        <a:t> dung</a:t>
                      </a:r>
                      <a:endParaRPr lang="en-US" sz="1800">
                        <a:latin typeface="Times New Roman (Headings)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Cán</a:t>
                      </a:r>
                      <a:r>
                        <a:rPr lang="en-US" sz="1800" baseline="0"/>
                        <a:t> bộ hỗ trợ</a:t>
                      </a:r>
                      <a:endParaRPr lang="en-US" sz="1800">
                        <a:latin typeface="Times New Roman (Headings)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Điện</a:t>
                      </a:r>
                      <a:r>
                        <a:rPr lang="en-US" sz="1800" baseline="0"/>
                        <a:t> thoại</a:t>
                      </a:r>
                      <a:endParaRPr lang="en-US" sz="1800">
                        <a:latin typeface="Times New Roman (Headings)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321">
                <a:tc>
                  <a:txBody>
                    <a:bodyPr/>
                    <a:lstStyle/>
                    <a:p>
                      <a:r>
                        <a:rPr lang="en-US" sz="1800"/>
                        <a:t>Văn</a:t>
                      </a:r>
                      <a:r>
                        <a:rPr lang="en-US" sz="1800" baseline="0"/>
                        <a:t> bản hướng dẫn</a:t>
                      </a:r>
                      <a:endParaRPr lang="en-US" sz="1800">
                        <a:latin typeface="Times New Roman (Headings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Phùng</a:t>
                      </a:r>
                      <a:r>
                        <a:rPr lang="en-US" sz="1800" baseline="0"/>
                        <a:t> Thanh quang</a:t>
                      </a:r>
                      <a:endParaRPr lang="en-US" sz="1800">
                        <a:latin typeface="Times New Roman (Headings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>
                          <a:effectLst/>
                        </a:rPr>
                        <a:t>0904.253.882</a:t>
                      </a:r>
                      <a:endParaRPr lang="en-US" sz="1800">
                        <a:latin typeface="Times New Roman (Headings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/>
                        <a:t>Điều</a:t>
                      </a:r>
                      <a:r>
                        <a:rPr lang="en-US" sz="1800" baseline="0"/>
                        <a:t> động thay thế</a:t>
                      </a:r>
                      <a:endParaRPr lang="en-US" sz="1800">
                        <a:latin typeface="Times New Roman (Headings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Lê</a:t>
                      </a:r>
                      <a:r>
                        <a:rPr lang="en-US" sz="1800" baseline="0"/>
                        <a:t> Minh Phong</a:t>
                      </a:r>
                      <a:endParaRPr lang="en-US" sz="1800">
                        <a:latin typeface="Times New Roman (Headings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>
                          <a:effectLst/>
                        </a:rPr>
                        <a:t>0984.004.568</a:t>
                      </a:r>
                      <a:endParaRPr lang="en-US" sz="1800">
                        <a:latin typeface="Times New Roman (Headings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/>
                        <a:t>Báo</a:t>
                      </a:r>
                      <a:r>
                        <a:rPr lang="en-US" sz="1800" baseline="0"/>
                        <a:t> cáo nhanh</a:t>
                      </a:r>
                      <a:endParaRPr lang="en-US" sz="1800">
                        <a:latin typeface="Times New Roman (Headings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Nguyễn</a:t>
                      </a:r>
                      <a:r>
                        <a:rPr lang="en-US" sz="1800" baseline="0"/>
                        <a:t> Ngọc Quang</a:t>
                      </a:r>
                      <a:endParaRPr lang="en-US" sz="1800">
                        <a:latin typeface="Times New Roman (Headings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0904.954.646</a:t>
                      </a:r>
                      <a:endParaRPr lang="en-US" sz="1800">
                        <a:latin typeface="Times New Roman (Headings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65760" y="6583680"/>
            <a:ext cx="3657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FFFFFF"/>
                </a:solidFill>
              </a:defRPr>
            </a:pPr>
            <a:r>
              <a:t>Sở Giáo dục và Đào tạo Hà Nội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rgbClr val="00549F"/>
          </a:solidFill>
          <a:ln>
            <a:solidFill>
              <a:srgbClr val="0054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0" y="6598920"/>
            <a:ext cx="3657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FFFFFF"/>
                </a:solidFill>
              </a:defRPr>
            </a:pPr>
            <a:r>
              <a:t>Sở Giáo dục và Đào tạo Hà Nội</a:t>
            </a:r>
          </a:p>
        </p:txBody>
      </p:sp>
      <p:pic>
        <p:nvPicPr>
          <p:cNvPr id="15" name="Image 2" descr="preencoded.png">
            <a:extLst>
              <a:ext uri="{FF2B5EF4-FFF2-40B4-BE49-F238E27FC236}">
                <a16:creationId xmlns:a16="http://schemas.microsoft.com/office/drawing/2014/main" id="{F9E26C79-AFBE-86CB-4B51-30F4F5AC23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artisticPastelsSmooth trans="40000"/>
                    </a14:imgEffect>
                    <a14:imgEffect>
                      <a14:sharpenSoften amount="45000"/>
                    </a14:imgEffect>
                    <a14:imgEffect>
                      <a14:colorTemperature colorTemp="6200"/>
                    </a14:imgEffect>
                    <a14:imgEffect>
                      <a14:saturation sat="276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346384" y="-25400"/>
            <a:ext cx="772215" cy="772215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  <a:reflection endPos="65000" dist="508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25" y="5410201"/>
            <a:ext cx="452094" cy="45209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F9E3F628-5D2B-E634-CA73-E12971B88FC8}"/>
              </a:ext>
            </a:extLst>
          </p:cNvPr>
          <p:cNvSpPr txBox="1">
            <a:spLocks/>
          </p:cNvSpPr>
          <p:nvPr/>
        </p:nvSpPr>
        <p:spPr>
          <a:xfrm>
            <a:off x="1609219" y="5346081"/>
            <a:ext cx="6400800" cy="580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xuyên kiểm tra thông tin điều hành trên Nhóm Zalo</a:t>
            </a:r>
          </a:p>
        </p:txBody>
      </p:sp>
    </p:spTree>
    <p:extLst>
      <p:ext uri="{BB962C8B-B14F-4D97-AF65-F5344CB8AC3E}">
        <p14:creationId xmlns:p14="http://schemas.microsoft.com/office/powerpoint/2010/main" val="2165013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076" y="2286000"/>
            <a:ext cx="6090924" cy="45720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85800" y="2819400"/>
            <a:ext cx="7886132" cy="580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 TRỌNG CẢM ƠN!</a:t>
            </a:r>
          </a:p>
        </p:txBody>
      </p:sp>
    </p:spTree>
    <p:extLst>
      <p:ext uri="{BB962C8B-B14F-4D97-AF65-F5344CB8AC3E}">
        <p14:creationId xmlns:p14="http://schemas.microsoft.com/office/powerpoint/2010/main" val="2586499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E1EEAFB-287F-AC37-0F75-FE76548E6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48400" y="6425305"/>
            <a:ext cx="2743200" cy="365125"/>
          </a:xfrm>
        </p:spPr>
        <p:txBody>
          <a:bodyPr/>
          <a:lstStyle/>
          <a:p>
            <a:fld id="{5A92A2A7-272E-4FFC-9CE4-22CBCF0DDA54}" type="slidenum">
              <a:rPr lang="en-US" b="1" smtClean="0"/>
              <a:t>2</a:t>
            </a:fld>
            <a:endParaRPr lang="en-US" b="1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6FF0D8D-1511-5EDB-B202-F2AF87CCA4E9}"/>
              </a:ext>
            </a:extLst>
          </p:cNvPr>
          <p:cNvSpPr txBox="1">
            <a:spLocks/>
          </p:cNvSpPr>
          <p:nvPr/>
        </p:nvSpPr>
        <p:spPr>
          <a:xfrm>
            <a:off x="2997018" y="1371600"/>
            <a:ext cx="3048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BE48C89-7935-8B39-668E-165FD048CB80}"/>
              </a:ext>
            </a:extLst>
          </p:cNvPr>
          <p:cNvGrpSpPr>
            <a:grpSpLocks/>
          </p:cNvGrpSpPr>
          <p:nvPr/>
        </p:nvGrpSpPr>
        <p:grpSpPr bwMode="auto">
          <a:xfrm>
            <a:off x="1774368" y="2562238"/>
            <a:ext cx="5595264" cy="2466962"/>
            <a:chOff x="1452219" y="1190172"/>
            <a:chExt cx="6229098" cy="536675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2664053-922E-A4DD-9AFB-330948D690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8089" y="1190172"/>
              <a:ext cx="6223228" cy="1748642"/>
              <a:chOff x="1808856" y="1304449"/>
              <a:chExt cx="5402581" cy="1518051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5113EB61-713F-A173-13AD-37E611C977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8856" y="1454697"/>
                <a:ext cx="5402581" cy="1367803"/>
                <a:chOff x="1808856" y="1454697"/>
                <a:chExt cx="5402581" cy="1367803"/>
              </a:xfrm>
            </p:grpSpPr>
            <p:pic>
              <p:nvPicPr>
                <p:cNvPr id="61" name="Picture 60" descr="shadow_1_m">
                  <a:extLst>
                    <a:ext uri="{FF2B5EF4-FFF2-40B4-BE49-F238E27FC236}">
                      <a16:creationId xmlns:a16="http://schemas.microsoft.com/office/drawing/2014/main" id="{7EBF7C17-0A9A-D310-EA73-A77B72A0994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t="1518" b="2"/>
                <a:stretch>
                  <a:fillRect/>
                </a:stretch>
              </p:blipFill>
              <p:spPr bwMode="gray">
                <a:xfrm>
                  <a:off x="1808856" y="2510086"/>
                  <a:ext cx="5402581" cy="3124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A124D8DD-0A38-3627-BE8E-F22E614E5F0C}"/>
                    </a:ext>
                  </a:extLst>
                </p:cNvPr>
                <p:cNvSpPr/>
                <p:nvPr/>
              </p:nvSpPr>
              <p:spPr>
                <a:xfrm>
                  <a:off x="2286492" y="1454697"/>
                  <a:ext cx="4640094" cy="1250223"/>
                </a:xfrm>
                <a:prstGeom prst="rect">
                  <a:avLst/>
                </a:prstGeom>
                <a:solidFill>
                  <a:schemeClr val="accent3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9AD53885-E57D-7817-933A-A59FB36414EB}"/>
                    </a:ext>
                  </a:extLst>
                </p:cNvPr>
                <p:cNvSpPr/>
                <p:nvPr/>
              </p:nvSpPr>
              <p:spPr>
                <a:xfrm>
                  <a:off x="2392606" y="1560834"/>
                  <a:ext cx="4443025" cy="1029677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23000"/>
                        <a:lumOff val="77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lumMod val="33000"/>
                        <a:lumOff val="67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866357E-7B25-3FDD-0FA8-487E19E485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93648" y="1304449"/>
                <a:ext cx="1343304" cy="1320522"/>
                <a:chOff x="1993648" y="1304449"/>
                <a:chExt cx="1343304" cy="1320522"/>
              </a:xfrm>
            </p:grpSpPr>
            <p:sp>
              <p:nvSpPr>
                <p:cNvPr id="52" name="Right Triangle 51">
                  <a:extLst>
                    <a:ext uri="{FF2B5EF4-FFF2-40B4-BE49-F238E27FC236}">
                      <a16:creationId xmlns:a16="http://schemas.microsoft.com/office/drawing/2014/main" id="{E103C036-4DBE-4A9F-05D8-9D21F8EFFC0E}"/>
                    </a:ext>
                  </a:extLst>
                </p:cNvPr>
                <p:cNvSpPr/>
                <p:nvPr/>
              </p:nvSpPr>
              <p:spPr>
                <a:xfrm flipH="1">
                  <a:off x="2114228" y="2473345"/>
                  <a:ext cx="172264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6" name="Right Triangle 55">
                  <a:extLst>
                    <a:ext uri="{FF2B5EF4-FFF2-40B4-BE49-F238E27FC236}">
                      <a16:creationId xmlns:a16="http://schemas.microsoft.com/office/drawing/2014/main" id="{811380BE-6CC3-4A06-FB2B-347DB9117393}"/>
                    </a:ext>
                  </a:extLst>
                </p:cNvPr>
                <p:cNvSpPr/>
                <p:nvPr/>
              </p:nvSpPr>
              <p:spPr>
                <a:xfrm flipH="1">
                  <a:off x="3160944" y="1304449"/>
                  <a:ext cx="172263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0" name="Trapezoid 2">
                  <a:extLst>
                    <a:ext uri="{FF2B5EF4-FFF2-40B4-BE49-F238E27FC236}">
                      <a16:creationId xmlns:a16="http://schemas.microsoft.com/office/drawing/2014/main" id="{4A54373F-E4FE-B98A-C0F1-6B5C8E5EBF0B}"/>
                    </a:ext>
                  </a:extLst>
                </p:cNvPr>
                <p:cNvSpPr/>
                <p:nvPr/>
              </p:nvSpPr>
              <p:spPr>
                <a:xfrm rot="19863065">
                  <a:off x="1993648" y="1568557"/>
                  <a:ext cx="1343304" cy="441785"/>
                </a:xfrm>
                <a:custGeom>
                  <a:avLst/>
                  <a:gdLst>
                    <a:gd name="connsiteX0" fmla="*/ 0 w 1828800"/>
                    <a:gd name="connsiteY0" fmla="*/ 457200 h 457200"/>
                    <a:gd name="connsiteX1" fmla="*/ 114300 w 1828800"/>
                    <a:gd name="connsiteY1" fmla="*/ 0 h 457200"/>
                    <a:gd name="connsiteX2" fmla="*/ 1714500 w 1828800"/>
                    <a:gd name="connsiteY2" fmla="*/ 0 h 457200"/>
                    <a:gd name="connsiteX3" fmla="*/ 1828800 w 1828800"/>
                    <a:gd name="connsiteY3" fmla="*/ 457200 h 457200"/>
                    <a:gd name="connsiteX4" fmla="*/ 0 w 1828800"/>
                    <a:gd name="connsiteY4" fmla="*/ 457200 h 457200"/>
                    <a:gd name="connsiteX0" fmla="*/ 0 w 1828800"/>
                    <a:gd name="connsiteY0" fmla="*/ 463642 h 463642"/>
                    <a:gd name="connsiteX1" fmla="*/ 402156 w 1828800"/>
                    <a:gd name="connsiteY1" fmla="*/ 0 h 463642"/>
                    <a:gd name="connsiteX2" fmla="*/ 1714500 w 1828800"/>
                    <a:gd name="connsiteY2" fmla="*/ 6442 h 463642"/>
                    <a:gd name="connsiteX3" fmla="*/ 1828800 w 1828800"/>
                    <a:gd name="connsiteY3" fmla="*/ 463642 h 463642"/>
                    <a:gd name="connsiteX4" fmla="*/ 0 w 1828800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714500 w 2001385"/>
                    <a:gd name="connsiteY2" fmla="*/ 6442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514076 w 2001385"/>
                    <a:gd name="connsiteY2" fmla="*/ 7706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1385" h="463642">
                      <a:moveTo>
                        <a:pt x="0" y="463642"/>
                      </a:moveTo>
                      <a:lnTo>
                        <a:pt x="402156" y="0"/>
                      </a:lnTo>
                      <a:lnTo>
                        <a:pt x="1514076" y="7706"/>
                      </a:lnTo>
                      <a:lnTo>
                        <a:pt x="2001385" y="426441"/>
                      </a:lnTo>
                      <a:lnTo>
                        <a:pt x="0" y="46364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67000"/>
                        <a:lumOff val="33000"/>
                      </a:schemeClr>
                    </a:gs>
                    <a:gs pos="42000">
                      <a:schemeClr val="bg1">
                        <a:shade val="67500"/>
                        <a:satMod val="115000"/>
                        <a:lumMod val="38000"/>
                        <a:lumOff val="62000"/>
                      </a:schemeClr>
                    </a:gs>
                    <a:gs pos="84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3600000" scaled="0"/>
                  <a:tileRect/>
                </a:gradFill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2052C9C-DA23-23C7-1708-CFBCB64081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2220" y="3005024"/>
              <a:ext cx="6223228" cy="1747960"/>
              <a:chOff x="1803761" y="1305057"/>
              <a:chExt cx="5402581" cy="1517459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442AA705-0441-16EE-2F44-1D6B34E547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3761" y="1455304"/>
                <a:ext cx="5402581" cy="1367212"/>
                <a:chOff x="1803761" y="1455304"/>
                <a:chExt cx="5402581" cy="1367212"/>
              </a:xfrm>
            </p:grpSpPr>
            <p:pic>
              <p:nvPicPr>
                <p:cNvPr id="41" name="Picture 40" descr="shadow_1_m">
                  <a:extLst>
                    <a:ext uri="{FF2B5EF4-FFF2-40B4-BE49-F238E27FC236}">
                      <a16:creationId xmlns:a16="http://schemas.microsoft.com/office/drawing/2014/main" id="{0E5FA880-F3F7-7139-8E13-EBA99A08E2D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t="1518" b="2"/>
                <a:stretch>
                  <a:fillRect/>
                </a:stretch>
              </p:blipFill>
              <p:spPr bwMode="gray">
                <a:xfrm>
                  <a:off x="1803761" y="2510102"/>
                  <a:ext cx="5402581" cy="3124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5A691596-BB8A-DA6F-9765-67C9682476FC}"/>
                    </a:ext>
                  </a:extLst>
                </p:cNvPr>
                <p:cNvSpPr/>
                <p:nvPr/>
              </p:nvSpPr>
              <p:spPr>
                <a:xfrm>
                  <a:off x="2286492" y="1455304"/>
                  <a:ext cx="4640094" cy="1250224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8BD2BECA-0B5E-8DE2-ECE7-0BB5056969DD}"/>
                    </a:ext>
                  </a:extLst>
                </p:cNvPr>
                <p:cNvSpPr/>
                <p:nvPr/>
              </p:nvSpPr>
              <p:spPr>
                <a:xfrm>
                  <a:off x="2392607" y="1614966"/>
                  <a:ext cx="4443025" cy="102967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23000"/>
                        <a:lumOff val="77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lumMod val="33000"/>
                        <a:lumOff val="67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591A329-4F09-39BC-A9CF-95E99AA33B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70606" y="1305057"/>
                <a:ext cx="1360841" cy="1320522"/>
                <a:chOff x="1970606" y="1305057"/>
                <a:chExt cx="1360841" cy="1320522"/>
              </a:xfrm>
            </p:grpSpPr>
            <p:sp>
              <p:nvSpPr>
                <p:cNvPr id="38" name="Right Triangle 37">
                  <a:extLst>
                    <a:ext uri="{FF2B5EF4-FFF2-40B4-BE49-F238E27FC236}">
                      <a16:creationId xmlns:a16="http://schemas.microsoft.com/office/drawing/2014/main" id="{BC11A48D-3F3E-76FF-3095-BD5B74387A0C}"/>
                    </a:ext>
                  </a:extLst>
                </p:cNvPr>
                <p:cNvSpPr/>
                <p:nvPr/>
              </p:nvSpPr>
              <p:spPr>
                <a:xfrm flipH="1">
                  <a:off x="2114228" y="2473953"/>
                  <a:ext cx="172264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ight Triangle 38">
                  <a:extLst>
                    <a:ext uri="{FF2B5EF4-FFF2-40B4-BE49-F238E27FC236}">
                      <a16:creationId xmlns:a16="http://schemas.microsoft.com/office/drawing/2014/main" id="{CAE7F59D-A0C1-C825-D72E-1D94DCF4A0CD}"/>
                    </a:ext>
                  </a:extLst>
                </p:cNvPr>
                <p:cNvSpPr/>
                <p:nvPr/>
              </p:nvSpPr>
              <p:spPr>
                <a:xfrm flipH="1">
                  <a:off x="3083365" y="1305057"/>
                  <a:ext cx="172263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Trapezoid 2">
                  <a:extLst>
                    <a:ext uri="{FF2B5EF4-FFF2-40B4-BE49-F238E27FC236}">
                      <a16:creationId xmlns:a16="http://schemas.microsoft.com/office/drawing/2014/main" id="{158E4427-9E7D-5A1A-68EC-C3F49E8BE994}"/>
                    </a:ext>
                  </a:extLst>
                </p:cNvPr>
                <p:cNvSpPr/>
                <p:nvPr/>
              </p:nvSpPr>
              <p:spPr>
                <a:xfrm rot="19812223">
                  <a:off x="1970606" y="1572302"/>
                  <a:ext cx="1360841" cy="442442"/>
                </a:xfrm>
                <a:custGeom>
                  <a:avLst/>
                  <a:gdLst>
                    <a:gd name="connsiteX0" fmla="*/ 0 w 1828800"/>
                    <a:gd name="connsiteY0" fmla="*/ 457200 h 457200"/>
                    <a:gd name="connsiteX1" fmla="*/ 114300 w 1828800"/>
                    <a:gd name="connsiteY1" fmla="*/ 0 h 457200"/>
                    <a:gd name="connsiteX2" fmla="*/ 1714500 w 1828800"/>
                    <a:gd name="connsiteY2" fmla="*/ 0 h 457200"/>
                    <a:gd name="connsiteX3" fmla="*/ 1828800 w 1828800"/>
                    <a:gd name="connsiteY3" fmla="*/ 457200 h 457200"/>
                    <a:gd name="connsiteX4" fmla="*/ 0 w 1828800"/>
                    <a:gd name="connsiteY4" fmla="*/ 457200 h 457200"/>
                    <a:gd name="connsiteX0" fmla="*/ 0 w 1828800"/>
                    <a:gd name="connsiteY0" fmla="*/ 463642 h 463642"/>
                    <a:gd name="connsiteX1" fmla="*/ 402156 w 1828800"/>
                    <a:gd name="connsiteY1" fmla="*/ 0 h 463642"/>
                    <a:gd name="connsiteX2" fmla="*/ 1714500 w 1828800"/>
                    <a:gd name="connsiteY2" fmla="*/ 6442 h 463642"/>
                    <a:gd name="connsiteX3" fmla="*/ 1828800 w 1828800"/>
                    <a:gd name="connsiteY3" fmla="*/ 463642 h 463642"/>
                    <a:gd name="connsiteX4" fmla="*/ 0 w 1828800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714500 w 2001385"/>
                    <a:gd name="connsiteY2" fmla="*/ 6442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514076 w 2001385"/>
                    <a:gd name="connsiteY2" fmla="*/ 7706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1385" h="463642">
                      <a:moveTo>
                        <a:pt x="0" y="463642"/>
                      </a:moveTo>
                      <a:lnTo>
                        <a:pt x="402156" y="0"/>
                      </a:lnTo>
                      <a:lnTo>
                        <a:pt x="1514076" y="7706"/>
                      </a:lnTo>
                      <a:lnTo>
                        <a:pt x="2001385" y="426441"/>
                      </a:lnTo>
                      <a:lnTo>
                        <a:pt x="0" y="46364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67000"/>
                        <a:lumOff val="33000"/>
                      </a:schemeClr>
                    </a:gs>
                    <a:gs pos="42000">
                      <a:schemeClr val="bg1">
                        <a:shade val="67500"/>
                        <a:satMod val="115000"/>
                        <a:lumMod val="38000"/>
                        <a:lumOff val="62000"/>
                      </a:schemeClr>
                    </a:gs>
                    <a:gs pos="84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3600000" scaled="0"/>
                  <a:tileRect/>
                </a:gradFill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C9F1E21-7C99-17AB-EEDE-E1EE8D5504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2219" y="4808761"/>
              <a:ext cx="6223229" cy="1748163"/>
              <a:chOff x="1803761" y="1304881"/>
              <a:chExt cx="5402581" cy="1517635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D210D35F-B484-67AD-80F4-6616669A54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3761" y="1455127"/>
                <a:ext cx="5402581" cy="1367389"/>
                <a:chOff x="1803761" y="1455127"/>
                <a:chExt cx="5402581" cy="1367389"/>
              </a:xfrm>
            </p:grpSpPr>
            <p:pic>
              <p:nvPicPr>
                <p:cNvPr id="29" name="Picture 28" descr="shadow_1_m">
                  <a:extLst>
                    <a:ext uri="{FF2B5EF4-FFF2-40B4-BE49-F238E27FC236}">
                      <a16:creationId xmlns:a16="http://schemas.microsoft.com/office/drawing/2014/main" id="{261152A3-2B87-3489-3A7F-199215CF683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t="1518" b="2"/>
                <a:stretch>
                  <a:fillRect/>
                </a:stretch>
              </p:blipFill>
              <p:spPr bwMode="gray">
                <a:xfrm>
                  <a:off x="1803761" y="2510102"/>
                  <a:ext cx="5402581" cy="3124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2A74A42C-F321-2A5D-1715-9E08DAF34D3C}"/>
                    </a:ext>
                  </a:extLst>
                </p:cNvPr>
                <p:cNvSpPr/>
                <p:nvPr/>
              </p:nvSpPr>
              <p:spPr>
                <a:xfrm>
                  <a:off x="2286492" y="1455127"/>
                  <a:ext cx="4640094" cy="1250224"/>
                </a:xfrm>
                <a:prstGeom prst="rect">
                  <a:avLst/>
                </a:prstGeom>
                <a:solidFill>
                  <a:schemeClr val="tx2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E8FDFC5-95E4-F3DA-23B8-A84CEE2C0C9B}"/>
                    </a:ext>
                  </a:extLst>
                </p:cNvPr>
                <p:cNvSpPr/>
                <p:nvPr/>
              </p:nvSpPr>
              <p:spPr>
                <a:xfrm>
                  <a:off x="2392606" y="1561266"/>
                  <a:ext cx="4443025" cy="102967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23000"/>
                        <a:lumOff val="77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lumMod val="33000"/>
                        <a:lumOff val="67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756A698-B674-F1BE-D05E-78F28AB542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83216" y="1304881"/>
                <a:ext cx="1285246" cy="1320522"/>
                <a:chOff x="1983216" y="1304881"/>
                <a:chExt cx="1285246" cy="1320522"/>
              </a:xfrm>
            </p:grpSpPr>
            <p:sp>
              <p:nvSpPr>
                <p:cNvPr id="26" name="Right Triangle 25">
                  <a:extLst>
                    <a:ext uri="{FF2B5EF4-FFF2-40B4-BE49-F238E27FC236}">
                      <a16:creationId xmlns:a16="http://schemas.microsoft.com/office/drawing/2014/main" id="{4B6EEB27-4B6A-6413-7DF6-1A212243C6F0}"/>
                    </a:ext>
                  </a:extLst>
                </p:cNvPr>
                <p:cNvSpPr/>
                <p:nvPr/>
              </p:nvSpPr>
              <p:spPr>
                <a:xfrm flipH="1">
                  <a:off x="2114228" y="2473777"/>
                  <a:ext cx="172264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7" name="Right Triangle 26">
                  <a:extLst>
                    <a:ext uri="{FF2B5EF4-FFF2-40B4-BE49-F238E27FC236}">
                      <a16:creationId xmlns:a16="http://schemas.microsoft.com/office/drawing/2014/main" id="{744246DC-7755-240F-C239-00094CEBAD90}"/>
                    </a:ext>
                  </a:extLst>
                </p:cNvPr>
                <p:cNvSpPr/>
                <p:nvPr/>
              </p:nvSpPr>
              <p:spPr>
                <a:xfrm flipH="1">
                  <a:off x="3034693" y="1304881"/>
                  <a:ext cx="172263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8" name="Trapezoid 2">
                  <a:extLst>
                    <a:ext uri="{FF2B5EF4-FFF2-40B4-BE49-F238E27FC236}">
                      <a16:creationId xmlns:a16="http://schemas.microsoft.com/office/drawing/2014/main" id="{83993DE9-4E2D-5721-F5A4-A919BB98C539}"/>
                    </a:ext>
                  </a:extLst>
                </p:cNvPr>
                <p:cNvSpPr/>
                <p:nvPr/>
              </p:nvSpPr>
              <p:spPr>
                <a:xfrm rot="19712620">
                  <a:off x="1983216" y="1592424"/>
                  <a:ext cx="1285246" cy="421938"/>
                </a:xfrm>
                <a:custGeom>
                  <a:avLst/>
                  <a:gdLst>
                    <a:gd name="connsiteX0" fmla="*/ 0 w 1828800"/>
                    <a:gd name="connsiteY0" fmla="*/ 457200 h 457200"/>
                    <a:gd name="connsiteX1" fmla="*/ 114300 w 1828800"/>
                    <a:gd name="connsiteY1" fmla="*/ 0 h 457200"/>
                    <a:gd name="connsiteX2" fmla="*/ 1714500 w 1828800"/>
                    <a:gd name="connsiteY2" fmla="*/ 0 h 457200"/>
                    <a:gd name="connsiteX3" fmla="*/ 1828800 w 1828800"/>
                    <a:gd name="connsiteY3" fmla="*/ 457200 h 457200"/>
                    <a:gd name="connsiteX4" fmla="*/ 0 w 1828800"/>
                    <a:gd name="connsiteY4" fmla="*/ 457200 h 457200"/>
                    <a:gd name="connsiteX0" fmla="*/ 0 w 1828800"/>
                    <a:gd name="connsiteY0" fmla="*/ 463642 h 463642"/>
                    <a:gd name="connsiteX1" fmla="*/ 402156 w 1828800"/>
                    <a:gd name="connsiteY1" fmla="*/ 0 h 463642"/>
                    <a:gd name="connsiteX2" fmla="*/ 1714500 w 1828800"/>
                    <a:gd name="connsiteY2" fmla="*/ 6442 h 463642"/>
                    <a:gd name="connsiteX3" fmla="*/ 1828800 w 1828800"/>
                    <a:gd name="connsiteY3" fmla="*/ 463642 h 463642"/>
                    <a:gd name="connsiteX4" fmla="*/ 0 w 1828800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714500 w 2001385"/>
                    <a:gd name="connsiteY2" fmla="*/ 6442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514076 w 2001385"/>
                    <a:gd name="connsiteY2" fmla="*/ 7706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1385" h="463642">
                      <a:moveTo>
                        <a:pt x="0" y="463642"/>
                      </a:moveTo>
                      <a:lnTo>
                        <a:pt x="402156" y="0"/>
                      </a:lnTo>
                      <a:lnTo>
                        <a:pt x="1514076" y="7706"/>
                      </a:lnTo>
                      <a:lnTo>
                        <a:pt x="2001385" y="426441"/>
                      </a:lnTo>
                      <a:lnTo>
                        <a:pt x="0" y="46364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67000"/>
                        <a:lumOff val="33000"/>
                      </a:schemeClr>
                    </a:gs>
                    <a:gs pos="42000">
                      <a:schemeClr val="bg1">
                        <a:shade val="67500"/>
                        <a:satMod val="115000"/>
                        <a:lumMod val="38000"/>
                        <a:lumOff val="62000"/>
                      </a:schemeClr>
                    </a:gs>
                    <a:gs pos="84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3600000" scaled="0"/>
                  <a:tileRect/>
                </a:gradFill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2CB4F6FD-81D0-2009-FA66-8E087CB4BC74}"/>
              </a:ext>
            </a:extLst>
          </p:cNvPr>
          <p:cNvSpPr/>
          <p:nvPr/>
        </p:nvSpPr>
        <p:spPr>
          <a:xfrm rot="19594649">
            <a:off x="2222065" y="3515757"/>
            <a:ext cx="822497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02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A10541-A476-D7E6-5DAE-D4BD12CDBCA8}"/>
              </a:ext>
            </a:extLst>
          </p:cNvPr>
          <p:cNvSpPr/>
          <p:nvPr/>
        </p:nvSpPr>
        <p:spPr>
          <a:xfrm rot="19648095">
            <a:off x="2206003" y="4352981"/>
            <a:ext cx="824901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03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4E0ECBD-D4DB-F68B-3D3F-798F1832BABF}"/>
              </a:ext>
            </a:extLst>
          </p:cNvPr>
          <p:cNvSpPr/>
          <p:nvPr/>
        </p:nvSpPr>
        <p:spPr>
          <a:xfrm rot="19540354">
            <a:off x="2312641" y="2667035"/>
            <a:ext cx="700942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01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E440E2E-A048-15E7-A30E-5C3168948654}"/>
              </a:ext>
            </a:extLst>
          </p:cNvPr>
          <p:cNvSpPr txBox="1"/>
          <p:nvPr/>
        </p:nvSpPr>
        <p:spPr>
          <a:xfrm>
            <a:off x="3124200" y="2819400"/>
            <a:ext cx="3276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Công tác chuẩn bị</a:t>
            </a:r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4654698-8DC5-C443-D064-0F53C7A6D0CA}"/>
              </a:ext>
            </a:extLst>
          </p:cNvPr>
          <p:cNvSpPr txBox="1"/>
          <p:nvPr/>
        </p:nvSpPr>
        <p:spPr>
          <a:xfrm>
            <a:off x="2788129" y="3652274"/>
            <a:ext cx="37650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Công tác coi thi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22223DA-DFE7-A28B-FAD2-9697C96E4D6D}"/>
              </a:ext>
            </a:extLst>
          </p:cNvPr>
          <p:cNvSpPr txBox="1"/>
          <p:nvPr/>
        </p:nvSpPr>
        <p:spPr>
          <a:xfrm>
            <a:off x="2966174" y="4497407"/>
            <a:ext cx="3510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Công tác báo cáo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CF763E5-E6B2-4FA5-65B1-6F0D539EB056}"/>
              </a:ext>
            </a:extLst>
          </p:cNvPr>
          <p:cNvGrpSpPr/>
          <p:nvPr/>
        </p:nvGrpSpPr>
        <p:grpSpPr>
          <a:xfrm>
            <a:off x="2438401" y="271928"/>
            <a:ext cx="4800599" cy="609134"/>
            <a:chOff x="2348529" y="336264"/>
            <a:chExt cx="5500070" cy="723409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EF48A62D-EB2B-DD13-36AD-86CCD68E2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8529" y="364334"/>
              <a:ext cx="695337" cy="695339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20027DC-205C-BB8F-6323-D2BA5497342B}"/>
                </a:ext>
              </a:extLst>
            </p:cNvPr>
            <p:cNvSpPr txBox="1"/>
            <p:nvPr/>
          </p:nvSpPr>
          <p:spPr>
            <a:xfrm>
              <a:off x="2431290" y="336264"/>
              <a:ext cx="5417309" cy="718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1400" b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ỦY BAN NHÂN DÂN THÀNH PHỐ HÀ NỘI</a:t>
              </a:r>
            </a:p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16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SỞ GIÁO DỤC VÀ ĐÀO TẠO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6265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AutoShape 3"/>
          <p:cNvSpPr>
            <a:spLocks noChangeArrowheads="1"/>
          </p:cNvSpPr>
          <p:nvPr/>
        </p:nvSpPr>
        <p:spPr bwMode="ltGray">
          <a:xfrm rot="10800000" flipH="1">
            <a:off x="76200" y="3834048"/>
            <a:ext cx="3309380" cy="819329"/>
          </a:xfrm>
          <a:prstGeom prst="roundRect">
            <a:avLst>
              <a:gd name="adj" fmla="val 0"/>
            </a:avLst>
          </a:prstGeom>
          <a:gradFill rotWithShape="1">
            <a:gsLst>
              <a:gs pos="28000">
                <a:srgbClr val="DDEBCF">
                  <a:lumMod val="26000"/>
                  <a:lumOff val="74000"/>
                  <a:alpha val="29000"/>
                </a:srgbClr>
              </a:gs>
              <a:gs pos="89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 sz="280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336625" y="1600200"/>
            <a:ext cx="4572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VĂN BẢN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AEABB1-02D0-149A-2B85-F92D3891D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1050" y="6400801"/>
            <a:ext cx="685800" cy="365125"/>
          </a:xfrm>
        </p:spPr>
        <p:txBody>
          <a:bodyPr/>
          <a:lstStyle/>
          <a:p>
            <a:fld id="{F6407991-469F-4279-B0EC-DBE237D6F554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F053E44-295E-D671-F591-8D8FBB430F9D}"/>
              </a:ext>
            </a:extLst>
          </p:cNvPr>
          <p:cNvGrpSpPr/>
          <p:nvPr/>
        </p:nvGrpSpPr>
        <p:grpSpPr>
          <a:xfrm>
            <a:off x="2401819" y="280945"/>
            <a:ext cx="4535729" cy="845375"/>
            <a:chOff x="1881382" y="303967"/>
            <a:chExt cx="5277170" cy="110823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0E40FEB-E220-ADB6-05E8-6A1C9BB65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1382" y="303967"/>
              <a:ext cx="808313" cy="83820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BB10EE-750A-CBBF-1D38-2843204B6C0C}"/>
                </a:ext>
              </a:extLst>
            </p:cNvPr>
            <p:cNvSpPr txBox="1"/>
            <p:nvPr/>
          </p:nvSpPr>
          <p:spPr>
            <a:xfrm>
              <a:off x="2436032" y="336264"/>
              <a:ext cx="4722520" cy="1075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1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ỦY BAN NHÂN DÂN THÀNH PHỐ HÀ NỘI</a:t>
              </a:r>
            </a:p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1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SỞ GIÁO DỤC VÀ ĐÀO TẠO</a:t>
              </a:r>
            </a:p>
          </p:txBody>
        </p:sp>
      </p:grpSp>
      <p:sp>
        <p:nvSpPr>
          <p:cNvPr id="48" name="AutoShape 9"/>
          <p:cNvSpPr>
            <a:spLocks noChangeArrowheads="1"/>
          </p:cNvSpPr>
          <p:nvPr/>
        </p:nvSpPr>
        <p:spPr bwMode="ltGray">
          <a:xfrm>
            <a:off x="5486400" y="2819400"/>
            <a:ext cx="655832" cy="8650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63500" dir="31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0000FF"/>
                </a:solidFill>
              </a:rPr>
              <a:t>3</a:t>
            </a:r>
            <a:endParaRPr lang="vi-VN" b="1">
              <a:solidFill>
                <a:srgbClr val="0000FF"/>
              </a:solidFill>
            </a:endParaRPr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ltGray">
          <a:xfrm>
            <a:off x="5841411" y="2846039"/>
            <a:ext cx="3093244" cy="892123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chemeClr val="accent2">
                  <a:alpha val="25000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52" name="AutoShape 11"/>
          <p:cNvSpPr>
            <a:spLocks noChangeArrowheads="1"/>
          </p:cNvSpPr>
          <p:nvPr/>
        </p:nvSpPr>
        <p:spPr bwMode="ltGray">
          <a:xfrm flipH="1">
            <a:off x="2971799" y="2819400"/>
            <a:ext cx="685800" cy="83252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63500" dir="31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 flipH="1">
            <a:off x="3025495" y="3033880"/>
            <a:ext cx="5832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5" name="AutoShape 3"/>
          <p:cNvSpPr>
            <a:spLocks noChangeArrowheads="1"/>
          </p:cNvSpPr>
          <p:nvPr/>
        </p:nvSpPr>
        <p:spPr bwMode="ltGray">
          <a:xfrm flipH="1">
            <a:off x="0" y="2846039"/>
            <a:ext cx="3637144" cy="794491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chemeClr val="hlink">
                  <a:alpha val="25000"/>
                </a:scheme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 sz="2800"/>
          </a:p>
        </p:txBody>
      </p:sp>
      <p:sp>
        <p:nvSpPr>
          <p:cNvPr id="7" name="TextBox 6"/>
          <p:cNvSpPr txBox="1"/>
          <p:nvPr/>
        </p:nvSpPr>
        <p:spPr>
          <a:xfrm>
            <a:off x="748403" y="2847201"/>
            <a:ext cx="2223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/>
              <a:t>QUY CHẾ THI TỐT NGHIỆP THPT </a:t>
            </a:r>
          </a:p>
        </p:txBody>
      </p:sp>
      <p:sp>
        <p:nvSpPr>
          <p:cNvPr id="8" name="Rectangle 7"/>
          <p:cNvSpPr/>
          <p:nvPr/>
        </p:nvSpPr>
        <p:spPr>
          <a:xfrm>
            <a:off x="629775" y="3124200"/>
            <a:ext cx="2290632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en-US" sz="1200" b="1" spc="-1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 tư 24/2024/TT-BGDĐT</a:t>
            </a:r>
          </a:p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en-US" sz="1200" b="1" spc="-1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 tư 13/2026/TT-BGDĐT </a:t>
            </a:r>
          </a:p>
        </p:txBody>
      </p:sp>
      <p:sp>
        <p:nvSpPr>
          <p:cNvPr id="56" name="AutoShape 13"/>
          <p:cNvSpPr>
            <a:spLocks noChangeArrowheads="1"/>
          </p:cNvSpPr>
          <p:nvPr/>
        </p:nvSpPr>
        <p:spPr bwMode="ltGray">
          <a:xfrm>
            <a:off x="5501939" y="3834048"/>
            <a:ext cx="643736" cy="819329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63500" dir="31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5517268" y="4030889"/>
            <a:ext cx="6350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9" name="AutoShape 4"/>
          <p:cNvSpPr>
            <a:spLocks noChangeArrowheads="1"/>
          </p:cNvSpPr>
          <p:nvPr/>
        </p:nvSpPr>
        <p:spPr bwMode="ltGray">
          <a:xfrm>
            <a:off x="5612809" y="3886201"/>
            <a:ext cx="2769191" cy="761999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chemeClr val="folHlink">
                  <a:alpha val="25000"/>
                </a:schemeClr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60" name="Rectangle 59"/>
          <p:cNvSpPr/>
          <p:nvPr/>
        </p:nvSpPr>
        <p:spPr>
          <a:xfrm>
            <a:off x="6202050" y="3048000"/>
            <a:ext cx="2332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HƯỚNG DẪN TUYỂN SINH LỚP 10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229814" y="3329345"/>
            <a:ext cx="2184124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sz="1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văn 1166/SGDĐT-QLT</a:t>
            </a:r>
            <a:endParaRPr lang="en-U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AutoShape 11"/>
          <p:cNvSpPr>
            <a:spLocks noChangeArrowheads="1"/>
          </p:cNvSpPr>
          <p:nvPr/>
        </p:nvSpPr>
        <p:spPr bwMode="ltGray">
          <a:xfrm flipH="1">
            <a:off x="2990435" y="3810000"/>
            <a:ext cx="667164" cy="838200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63500" dir="31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 flipH="1">
            <a:off x="3020363" y="4036389"/>
            <a:ext cx="6372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29775" y="3886201"/>
            <a:ext cx="2418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QUY CHẾ TUYỂN SINH THCS, THPT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1617" y="4206297"/>
            <a:ext cx="1961947" cy="3074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en-US" sz="1200" b="1" spc="-1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 tư 30/2024/TT-BGDĐT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229814" y="3983701"/>
            <a:ext cx="2332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HƯỚNG DẪN COI THI LỚP 10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229814" y="4196293"/>
            <a:ext cx="2192588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sz="1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văn 2224/SGDĐT-QLT</a:t>
            </a:r>
            <a:endParaRPr lang="en-U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925318"/>
            <a:ext cx="1705031" cy="1718672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271961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rgbClr val="00549F"/>
          </a:solidFill>
          <a:ln>
            <a:solidFill>
              <a:srgbClr val="0054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365760" y="6583680"/>
            <a:ext cx="3657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FFFFFF"/>
                </a:solidFill>
              </a:defRPr>
            </a:pPr>
            <a:r>
              <a:t>Sở Giáo dục và Đào tạo Hà Nội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709AB4-015A-7D48-8448-CB2C10E932ED}"/>
              </a:ext>
            </a:extLst>
          </p:cNvPr>
          <p:cNvSpPr txBox="1"/>
          <p:nvPr/>
        </p:nvSpPr>
        <p:spPr>
          <a:xfrm>
            <a:off x="0" y="-446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</a:p>
        </p:txBody>
      </p:sp>
      <p:pic>
        <p:nvPicPr>
          <p:cNvPr id="10" name="Image 2" descr="preencoded.png">
            <a:extLst>
              <a:ext uri="{FF2B5EF4-FFF2-40B4-BE49-F238E27FC236}">
                <a16:creationId xmlns:a16="http://schemas.microsoft.com/office/drawing/2014/main" id="{F9E26C79-AFBE-86CB-4B51-30F4F5AC23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artisticPastelsSmooth trans="40000"/>
                    </a14:imgEffect>
                    <a14:imgEffect>
                      <a14:sharpenSoften amount="-14000"/>
                    </a14:imgEffect>
                    <a14:imgEffect>
                      <a14:colorTemperature colorTemp="6400"/>
                    </a14:imgEffect>
                    <a14:imgEffect>
                      <a14:saturation sat="276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483601" y="25401"/>
            <a:ext cx="584199" cy="584199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  <a:reflection endPos="65000" dist="50800" dir="5400000" sy="-100000" algn="bl" rotWithShape="0"/>
          </a:effectLst>
        </p:spPr>
      </p:pic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4"/>
          <a:srcRect t="-1" b="-1"/>
          <a:stretch/>
        </p:blipFill>
        <p:spPr>
          <a:xfrm>
            <a:off x="-10160" y="-8164"/>
            <a:ext cx="9169400" cy="666163"/>
          </a:xfrm>
          <a:prstGeom prst="rect">
            <a:avLst/>
          </a:prstGeom>
        </p:spPr>
      </p:pic>
      <p:pic>
        <p:nvPicPr>
          <p:cNvPr id="13" name="Image 2" descr="preencoded.png">
            <a:extLst>
              <a:ext uri="{FF2B5EF4-FFF2-40B4-BE49-F238E27FC236}">
                <a16:creationId xmlns:a16="http://schemas.microsoft.com/office/drawing/2014/main" id="{F9E26C79-AFBE-86CB-4B51-30F4F5AC23B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artisticPastelsSmooth trans="40000"/>
                    </a14:imgEffect>
                    <a14:imgEffect>
                      <a14:sharpenSoften amount="45000"/>
                    </a14:imgEffect>
                    <a14:imgEffect>
                      <a14:colorTemperature colorTemp="6200"/>
                    </a14:imgEffect>
                    <a14:imgEffect>
                      <a14:saturation sat="276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346384" y="-25400"/>
            <a:ext cx="772215" cy="772215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  <a:reflection endPos="65000" dist="50800" dir="5400000" sy="-100000" algn="bl" rotWithShape="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709AB4-015A-7D48-8448-CB2C10E932ED}"/>
              </a:ext>
            </a:extLst>
          </p:cNvPr>
          <p:cNvSpPr txBox="1"/>
          <p:nvPr/>
        </p:nvSpPr>
        <p:spPr>
          <a:xfrm>
            <a:off x="2705100" y="129874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TẮC</a:t>
            </a:r>
          </a:p>
        </p:txBody>
      </p:sp>
      <p:sp>
        <p:nvSpPr>
          <p:cNvPr id="15" name="Shape 6"/>
          <p:cNvSpPr/>
          <p:nvPr/>
        </p:nvSpPr>
        <p:spPr>
          <a:xfrm>
            <a:off x="400507" y="914400"/>
            <a:ext cx="1870253" cy="2704795"/>
          </a:xfrm>
          <a:prstGeom prst="roundRect">
            <a:avLst>
              <a:gd name="adj" fmla="val 2857"/>
            </a:avLst>
          </a:prstGeom>
          <a:solidFill>
            <a:srgbClr val="FFFFFF"/>
          </a:solidFill>
          <a:ln/>
          <a:effectLst>
            <a:outerShdw blurRad="76200" dist="254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" name="Shape 7"/>
          <p:cNvSpPr/>
          <p:nvPr/>
        </p:nvSpPr>
        <p:spPr>
          <a:xfrm>
            <a:off x="393193" y="1066800"/>
            <a:ext cx="45719" cy="2514600"/>
          </a:xfrm>
          <a:prstGeom prst="roundRect">
            <a:avLst>
              <a:gd name="adj" fmla="val 201206"/>
            </a:avLst>
          </a:prstGeom>
          <a:solidFill>
            <a:srgbClr val="0070C0"/>
          </a:solidFill>
          <a:ln w="12700">
            <a:solidFill>
              <a:srgbClr val="1565C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17" name="Shape 8"/>
          <p:cNvSpPr/>
          <p:nvPr/>
        </p:nvSpPr>
        <p:spPr>
          <a:xfrm>
            <a:off x="567904" y="1104595"/>
            <a:ext cx="381305" cy="381305"/>
          </a:xfrm>
          <a:prstGeom prst="roundRect">
            <a:avLst>
              <a:gd name="adj" fmla="val 95923"/>
            </a:avLst>
          </a:prstGeom>
          <a:solidFill>
            <a:srgbClr val="0070C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19" name="Text 9"/>
          <p:cNvSpPr txBox="1"/>
          <p:nvPr/>
        </p:nvSpPr>
        <p:spPr>
          <a:xfrm>
            <a:off x="1105509" y="1104595"/>
            <a:ext cx="997611" cy="380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>
                <a:solidFill>
                  <a:srgbClr val="0070C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6 Rõ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1" name="Text 11"/>
          <p:cNvSpPr/>
          <p:nvPr/>
        </p:nvSpPr>
        <p:spPr>
          <a:xfrm>
            <a:off x="600761" y="1723644"/>
            <a:ext cx="286207" cy="228600"/>
          </a:xfrm>
          <a:prstGeom prst="rect">
            <a:avLst/>
          </a:prstGeom>
          <a:noFill/>
          <a:ln>
            <a:solidFill>
              <a:srgbClr val="00B050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</a:t>
            </a:r>
            <a:endParaRPr lang="en-US" sz="900" dirty="0"/>
          </a:p>
        </p:txBody>
      </p:sp>
      <p:sp>
        <p:nvSpPr>
          <p:cNvPr id="22" name="Text 12"/>
          <p:cNvSpPr txBox="1"/>
          <p:nvPr/>
        </p:nvSpPr>
        <p:spPr>
          <a:xfrm>
            <a:off x="937565" y="1775460"/>
            <a:ext cx="1165555" cy="138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>
                <a:solidFill>
                  <a:srgbClr val="0070C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Rõ người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23" name="Shape 13"/>
          <p:cNvSpPr/>
          <p:nvPr/>
        </p:nvSpPr>
        <p:spPr>
          <a:xfrm>
            <a:off x="629107" y="2048256"/>
            <a:ext cx="228600" cy="228600"/>
          </a:xfrm>
          <a:prstGeom prst="ellipse">
            <a:avLst/>
          </a:prstGeom>
          <a:solidFill>
            <a:srgbClr val="1565C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14"/>
          <p:cNvSpPr/>
          <p:nvPr/>
        </p:nvSpPr>
        <p:spPr>
          <a:xfrm>
            <a:off x="600761" y="2048256"/>
            <a:ext cx="286207" cy="228600"/>
          </a:xfrm>
          <a:prstGeom prst="rect">
            <a:avLst/>
          </a:prstGeom>
          <a:solidFill>
            <a:srgbClr val="00B050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</a:t>
            </a:r>
            <a:endParaRPr lang="en-US" sz="900" dirty="0"/>
          </a:p>
        </p:txBody>
      </p:sp>
      <p:sp>
        <p:nvSpPr>
          <p:cNvPr id="27" name="Text 15"/>
          <p:cNvSpPr txBox="1"/>
          <p:nvPr/>
        </p:nvSpPr>
        <p:spPr>
          <a:xfrm>
            <a:off x="929945" y="2087880"/>
            <a:ext cx="1112215" cy="1889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>
                <a:solidFill>
                  <a:srgbClr val="0070C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Rõ việc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28" name="Shape 16"/>
          <p:cNvSpPr/>
          <p:nvPr/>
        </p:nvSpPr>
        <p:spPr>
          <a:xfrm>
            <a:off x="629107" y="2371954"/>
            <a:ext cx="228600" cy="228600"/>
          </a:xfrm>
          <a:prstGeom prst="ellipse">
            <a:avLst/>
          </a:prstGeom>
          <a:solidFill>
            <a:srgbClr val="1565C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17"/>
          <p:cNvSpPr/>
          <p:nvPr/>
        </p:nvSpPr>
        <p:spPr>
          <a:xfrm>
            <a:off x="600761" y="2371954"/>
            <a:ext cx="286207" cy="228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</a:t>
            </a:r>
            <a:endParaRPr lang="en-US" sz="900" dirty="0"/>
          </a:p>
        </p:txBody>
      </p:sp>
      <p:sp>
        <p:nvSpPr>
          <p:cNvPr id="30" name="Text 18"/>
          <p:cNvSpPr txBox="1"/>
          <p:nvPr/>
        </p:nvSpPr>
        <p:spPr>
          <a:xfrm>
            <a:off x="906322" y="2419502"/>
            <a:ext cx="1501598" cy="1810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>
                <a:solidFill>
                  <a:srgbClr val="0070C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Rõ trách nhiệm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68" name="Shape 16"/>
          <p:cNvSpPr/>
          <p:nvPr/>
        </p:nvSpPr>
        <p:spPr>
          <a:xfrm>
            <a:off x="622706" y="2667000"/>
            <a:ext cx="228600" cy="228600"/>
          </a:xfrm>
          <a:prstGeom prst="ellipse">
            <a:avLst/>
          </a:prstGeom>
          <a:solidFill>
            <a:srgbClr val="1565C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9" name="Text 17"/>
          <p:cNvSpPr/>
          <p:nvPr/>
        </p:nvSpPr>
        <p:spPr>
          <a:xfrm>
            <a:off x="594360" y="2667000"/>
            <a:ext cx="286207" cy="228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4</a:t>
            </a:r>
            <a:endParaRPr lang="en-US" sz="900" dirty="0"/>
          </a:p>
        </p:txBody>
      </p:sp>
      <p:sp>
        <p:nvSpPr>
          <p:cNvPr id="70" name="Text 18"/>
          <p:cNvSpPr txBox="1"/>
          <p:nvPr/>
        </p:nvSpPr>
        <p:spPr>
          <a:xfrm>
            <a:off x="899921" y="2714548"/>
            <a:ext cx="1501598" cy="1810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>
                <a:solidFill>
                  <a:srgbClr val="0070C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Rõ thẩm quyền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71" name="Shape 16"/>
          <p:cNvSpPr/>
          <p:nvPr/>
        </p:nvSpPr>
        <p:spPr>
          <a:xfrm>
            <a:off x="622706" y="2971800"/>
            <a:ext cx="228600" cy="228600"/>
          </a:xfrm>
          <a:prstGeom prst="ellipse">
            <a:avLst/>
          </a:prstGeom>
          <a:solidFill>
            <a:srgbClr val="1565C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2" name="Text 17"/>
          <p:cNvSpPr/>
          <p:nvPr/>
        </p:nvSpPr>
        <p:spPr>
          <a:xfrm>
            <a:off x="594360" y="2971800"/>
            <a:ext cx="286207" cy="228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5</a:t>
            </a:r>
            <a:endParaRPr lang="en-US" sz="900" dirty="0"/>
          </a:p>
        </p:txBody>
      </p:sp>
      <p:sp>
        <p:nvSpPr>
          <p:cNvPr id="73" name="Text 18"/>
          <p:cNvSpPr txBox="1"/>
          <p:nvPr/>
        </p:nvSpPr>
        <p:spPr>
          <a:xfrm>
            <a:off x="899921" y="3019348"/>
            <a:ext cx="1501598" cy="1810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>
                <a:solidFill>
                  <a:srgbClr val="0070C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Rõ thời gian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74" name="Shape 16"/>
          <p:cNvSpPr/>
          <p:nvPr/>
        </p:nvSpPr>
        <p:spPr>
          <a:xfrm>
            <a:off x="622706" y="3299460"/>
            <a:ext cx="228600" cy="228600"/>
          </a:xfrm>
          <a:prstGeom prst="ellipse">
            <a:avLst/>
          </a:prstGeom>
          <a:solidFill>
            <a:srgbClr val="1565C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5" name="Text 17"/>
          <p:cNvSpPr/>
          <p:nvPr/>
        </p:nvSpPr>
        <p:spPr>
          <a:xfrm>
            <a:off x="594360" y="3299460"/>
            <a:ext cx="286207" cy="228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6</a:t>
            </a:r>
            <a:endParaRPr lang="en-US" sz="900" dirty="0"/>
          </a:p>
        </p:txBody>
      </p:sp>
      <p:sp>
        <p:nvSpPr>
          <p:cNvPr id="76" name="Text 18"/>
          <p:cNvSpPr txBox="1"/>
          <p:nvPr/>
        </p:nvSpPr>
        <p:spPr>
          <a:xfrm>
            <a:off x="899921" y="3324148"/>
            <a:ext cx="1501598" cy="1810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>
                <a:solidFill>
                  <a:srgbClr val="0070C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Rõ kết quả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77" name="Shape 6"/>
          <p:cNvSpPr/>
          <p:nvPr/>
        </p:nvSpPr>
        <p:spPr>
          <a:xfrm>
            <a:off x="2788615" y="1295400"/>
            <a:ext cx="1870253" cy="2299716"/>
          </a:xfrm>
          <a:prstGeom prst="roundRect">
            <a:avLst>
              <a:gd name="adj" fmla="val 2857"/>
            </a:avLst>
          </a:prstGeom>
          <a:solidFill>
            <a:srgbClr val="FFFFFF"/>
          </a:solidFill>
          <a:ln/>
          <a:effectLst>
            <a:outerShdw blurRad="76200" dist="254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8" name="Shape 7"/>
          <p:cNvSpPr/>
          <p:nvPr/>
        </p:nvSpPr>
        <p:spPr>
          <a:xfrm>
            <a:off x="2864815" y="1447800"/>
            <a:ext cx="45719" cy="1919022"/>
          </a:xfrm>
          <a:prstGeom prst="roundRect">
            <a:avLst>
              <a:gd name="adj" fmla="val 201206"/>
            </a:avLst>
          </a:prstGeom>
          <a:solidFill>
            <a:srgbClr val="0000FF"/>
          </a:solidFill>
          <a:ln w="12700">
            <a:solidFill>
              <a:srgbClr val="1565C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9" name="Shape 8"/>
          <p:cNvSpPr/>
          <p:nvPr/>
        </p:nvSpPr>
        <p:spPr>
          <a:xfrm>
            <a:off x="3048000" y="1485594"/>
            <a:ext cx="381305" cy="381305"/>
          </a:xfrm>
          <a:prstGeom prst="roundRect">
            <a:avLst>
              <a:gd name="adj" fmla="val 95923"/>
            </a:avLst>
          </a:prstGeom>
          <a:solidFill>
            <a:srgbClr val="0000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1" name="Text 9"/>
          <p:cNvSpPr txBox="1"/>
          <p:nvPr/>
        </p:nvSpPr>
        <p:spPr>
          <a:xfrm>
            <a:off x="3569817" y="1524000"/>
            <a:ext cx="1530706" cy="313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>
                <a:solidFill>
                  <a:srgbClr val="0000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 Đúng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2" name="Shape 10"/>
          <p:cNvSpPr/>
          <p:nvPr/>
        </p:nvSpPr>
        <p:spPr>
          <a:xfrm>
            <a:off x="3093415" y="2104643"/>
            <a:ext cx="228600" cy="2286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3" name="Text 11"/>
          <p:cNvSpPr/>
          <p:nvPr/>
        </p:nvSpPr>
        <p:spPr>
          <a:xfrm>
            <a:off x="3062739" y="2113758"/>
            <a:ext cx="286207" cy="228600"/>
          </a:xfrm>
          <a:prstGeom prst="rect">
            <a:avLst/>
          </a:prstGeom>
          <a:solidFill>
            <a:srgbClr val="0000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</a:t>
            </a:r>
            <a:endParaRPr lang="en-US" sz="900" dirty="0"/>
          </a:p>
        </p:txBody>
      </p:sp>
      <p:sp>
        <p:nvSpPr>
          <p:cNvPr id="84" name="Text 12"/>
          <p:cNvSpPr txBox="1"/>
          <p:nvPr/>
        </p:nvSpPr>
        <p:spPr>
          <a:xfrm>
            <a:off x="3409493" y="2133600"/>
            <a:ext cx="251124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>
                <a:solidFill>
                  <a:srgbClr val="0000FF"/>
                </a:solidFill>
                <a:latin typeface="Roboto" pitchFamily="34" charset="0"/>
                <a:ea typeface="Roboto" pitchFamily="34" charset="-122"/>
              </a:rPr>
              <a:t>Đúng quy chế, đúng hướng dẫn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85" name="Shape 13"/>
          <p:cNvSpPr/>
          <p:nvPr/>
        </p:nvSpPr>
        <p:spPr>
          <a:xfrm>
            <a:off x="3093415" y="2429255"/>
            <a:ext cx="228600" cy="2286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6" name="Text 14"/>
          <p:cNvSpPr/>
          <p:nvPr/>
        </p:nvSpPr>
        <p:spPr>
          <a:xfrm>
            <a:off x="3065252" y="2438400"/>
            <a:ext cx="286207" cy="228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</a:t>
            </a:r>
            <a:endParaRPr lang="en-US" sz="900" dirty="0"/>
          </a:p>
        </p:txBody>
      </p:sp>
      <p:sp>
        <p:nvSpPr>
          <p:cNvPr id="87" name="Text 15"/>
          <p:cNvSpPr txBox="1"/>
          <p:nvPr/>
        </p:nvSpPr>
        <p:spPr>
          <a:xfrm>
            <a:off x="3394253" y="2468879"/>
            <a:ext cx="2153107" cy="1789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>
                <a:solidFill>
                  <a:srgbClr val="0000FF"/>
                </a:solidFill>
                <a:latin typeface="Roboto" pitchFamily="34" charset="0"/>
                <a:ea typeface="Roboto" pitchFamily="34" charset="-122"/>
              </a:rPr>
              <a:t>Đúng, đủ quy trình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88" name="Shape 16"/>
          <p:cNvSpPr/>
          <p:nvPr/>
        </p:nvSpPr>
        <p:spPr>
          <a:xfrm>
            <a:off x="3093415" y="2752953"/>
            <a:ext cx="228600" cy="2286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9" name="Text 17"/>
          <p:cNvSpPr/>
          <p:nvPr/>
        </p:nvSpPr>
        <p:spPr>
          <a:xfrm>
            <a:off x="3066593" y="2754781"/>
            <a:ext cx="286207" cy="228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</a:t>
            </a:r>
            <a:endParaRPr lang="en-US" sz="900" dirty="0"/>
          </a:p>
        </p:txBody>
      </p:sp>
      <p:sp>
        <p:nvSpPr>
          <p:cNvPr id="90" name="Text 18"/>
          <p:cNvSpPr txBox="1"/>
          <p:nvPr/>
        </p:nvSpPr>
        <p:spPr>
          <a:xfrm>
            <a:off x="3385870" y="2754781"/>
            <a:ext cx="2633930" cy="2325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>
                <a:solidFill>
                  <a:srgbClr val="0000FF"/>
                </a:solidFill>
                <a:latin typeface="Roboto" pitchFamily="34" charset="0"/>
                <a:ea typeface="Roboto" pitchFamily="34" charset="-122"/>
              </a:rPr>
              <a:t>Đúng vị trí, chức trách nhiệm vụ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91" name="Shape 16"/>
          <p:cNvSpPr/>
          <p:nvPr/>
        </p:nvSpPr>
        <p:spPr>
          <a:xfrm>
            <a:off x="3087014" y="3047999"/>
            <a:ext cx="228600" cy="2286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2" name="Text 17"/>
          <p:cNvSpPr/>
          <p:nvPr/>
        </p:nvSpPr>
        <p:spPr>
          <a:xfrm>
            <a:off x="3049341" y="3048000"/>
            <a:ext cx="286207" cy="228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4</a:t>
            </a:r>
            <a:endParaRPr lang="en-US" sz="900" dirty="0"/>
          </a:p>
        </p:txBody>
      </p:sp>
      <p:sp>
        <p:nvSpPr>
          <p:cNvPr id="93" name="Text 18"/>
          <p:cNvSpPr txBox="1"/>
          <p:nvPr/>
        </p:nvSpPr>
        <p:spPr>
          <a:xfrm>
            <a:off x="3364228" y="3095547"/>
            <a:ext cx="2868932" cy="2423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>
                <a:solidFill>
                  <a:srgbClr val="0000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Xử lý tính huống đúng hướng dẫn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100" name="Shape 6"/>
          <p:cNvSpPr/>
          <p:nvPr/>
        </p:nvSpPr>
        <p:spPr>
          <a:xfrm>
            <a:off x="5989015" y="1524000"/>
            <a:ext cx="2697785" cy="2299716"/>
          </a:xfrm>
          <a:prstGeom prst="roundRect">
            <a:avLst>
              <a:gd name="adj" fmla="val 2857"/>
            </a:avLst>
          </a:prstGeom>
          <a:solidFill>
            <a:srgbClr val="FFFFFF"/>
          </a:solidFill>
          <a:ln/>
          <a:effectLst>
            <a:outerShdw blurRad="76200" dist="254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1" name="Shape 7"/>
          <p:cNvSpPr/>
          <p:nvPr/>
        </p:nvSpPr>
        <p:spPr>
          <a:xfrm>
            <a:off x="6065216" y="1752294"/>
            <a:ext cx="45872" cy="1509369"/>
          </a:xfrm>
          <a:prstGeom prst="roundRect">
            <a:avLst>
              <a:gd name="adj" fmla="val 201206"/>
            </a:avLst>
          </a:prstGeom>
          <a:solidFill>
            <a:srgbClr val="FF0000"/>
          </a:solidFill>
          <a:ln w="12700">
            <a:solidFill>
              <a:srgbClr val="1565C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2" name="Shape 8"/>
          <p:cNvSpPr/>
          <p:nvPr/>
        </p:nvSpPr>
        <p:spPr>
          <a:xfrm>
            <a:off x="6204965" y="1714194"/>
            <a:ext cx="381305" cy="381305"/>
          </a:xfrm>
          <a:prstGeom prst="roundRect">
            <a:avLst>
              <a:gd name="adj" fmla="val 95923"/>
            </a:avLst>
          </a:prstGeom>
          <a:solidFill>
            <a:srgbClr val="FF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" name="Text 9"/>
          <p:cNvSpPr txBox="1"/>
          <p:nvPr/>
        </p:nvSpPr>
        <p:spPr>
          <a:xfrm>
            <a:off x="6698894" y="1738274"/>
            <a:ext cx="1530706" cy="3191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>
                <a:solidFill>
                  <a:srgbClr val="FF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 Không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6" name="Text 12"/>
          <p:cNvSpPr txBox="1"/>
          <p:nvPr/>
        </p:nvSpPr>
        <p:spPr>
          <a:xfrm>
            <a:off x="6600261" y="2385059"/>
            <a:ext cx="2511247" cy="138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>
                <a:solidFill>
                  <a:srgbClr val="FF0000"/>
                </a:solidFill>
                <a:latin typeface="Roboto" pitchFamily="34" charset="0"/>
                <a:ea typeface="Roboto" pitchFamily="34" charset="-122"/>
              </a:rPr>
              <a:t>Không lơ là, chủ quan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9" name="Text 15"/>
          <p:cNvSpPr txBox="1"/>
          <p:nvPr/>
        </p:nvSpPr>
        <p:spPr>
          <a:xfrm>
            <a:off x="6594653" y="2697479"/>
            <a:ext cx="2153107" cy="1789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>
                <a:solidFill>
                  <a:srgbClr val="FF0000"/>
                </a:solidFill>
                <a:latin typeface="Roboto" pitchFamily="34" charset="0"/>
                <a:ea typeface="Roboto" pitchFamily="34" charset="-122"/>
              </a:rPr>
              <a:t>Không quá căng thẳng, áp lực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2" name="Text 18"/>
          <p:cNvSpPr txBox="1"/>
          <p:nvPr/>
        </p:nvSpPr>
        <p:spPr>
          <a:xfrm>
            <a:off x="6586270" y="2998318"/>
            <a:ext cx="2633930" cy="2325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>
                <a:solidFill>
                  <a:srgbClr val="FF0000"/>
                </a:solidFill>
                <a:latin typeface="Roboto" pitchFamily="34" charset="0"/>
                <a:ea typeface="Roboto" pitchFamily="34" charset="-122"/>
              </a:rPr>
              <a:t>Không tự xử lý tỉnh huống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7" name="Shape 26"/>
          <p:cNvSpPr/>
          <p:nvPr/>
        </p:nvSpPr>
        <p:spPr>
          <a:xfrm>
            <a:off x="2869694" y="4095598"/>
            <a:ext cx="38405" cy="933602"/>
          </a:xfrm>
          <a:prstGeom prst="roundRect">
            <a:avLst>
              <a:gd name="adj" fmla="val 583087"/>
            </a:avLst>
          </a:prstGeom>
          <a:solidFill>
            <a:srgbClr val="FF6F00"/>
          </a:solidFill>
          <a:ln w="12700">
            <a:solidFill>
              <a:srgbClr val="FF6F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8" name="Shape 27"/>
          <p:cNvSpPr/>
          <p:nvPr/>
        </p:nvSpPr>
        <p:spPr>
          <a:xfrm>
            <a:off x="2971800" y="4005530"/>
            <a:ext cx="395172" cy="378867"/>
          </a:xfrm>
          <a:prstGeom prst="roundRect">
            <a:avLst>
              <a:gd name="adj" fmla="val 94764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pic>
        <p:nvPicPr>
          <p:cNvPr id="119" name="Image 8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070557" y="4092852"/>
            <a:ext cx="209398" cy="209398"/>
          </a:xfrm>
          <a:prstGeom prst="rect">
            <a:avLst/>
          </a:prstGeom>
        </p:spPr>
      </p:pic>
      <p:sp>
        <p:nvSpPr>
          <p:cNvPr id="120" name="Text 28"/>
          <p:cNvSpPr txBox="1"/>
          <p:nvPr/>
        </p:nvSpPr>
        <p:spPr>
          <a:xfrm>
            <a:off x="3456737" y="4092852"/>
            <a:ext cx="4391863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b="1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 Tăng cường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9" name="Shape 10"/>
          <p:cNvSpPr/>
          <p:nvPr/>
        </p:nvSpPr>
        <p:spPr>
          <a:xfrm>
            <a:off x="3042667" y="4421120"/>
            <a:ext cx="228600" cy="228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0" name="Text 11"/>
          <p:cNvSpPr/>
          <p:nvPr/>
        </p:nvSpPr>
        <p:spPr>
          <a:xfrm>
            <a:off x="3007645" y="4421120"/>
            <a:ext cx="286207" cy="228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</a:t>
            </a:r>
            <a:endParaRPr lang="en-US" sz="900" dirty="0"/>
          </a:p>
        </p:txBody>
      </p:sp>
      <p:sp>
        <p:nvSpPr>
          <p:cNvPr id="131" name="Text 12"/>
          <p:cNvSpPr txBox="1"/>
          <p:nvPr/>
        </p:nvSpPr>
        <p:spPr>
          <a:xfrm>
            <a:off x="3366365" y="4472936"/>
            <a:ext cx="2511247" cy="138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>
                <a:solidFill>
                  <a:schemeClr val="accent2">
                    <a:lumMod val="50000"/>
                  </a:schemeClr>
                </a:solidFill>
                <a:latin typeface="Roboto" pitchFamily="34" charset="0"/>
                <a:ea typeface="Roboto" pitchFamily="34" charset="-122"/>
              </a:rPr>
              <a:t>Tăng cường tinh thần trách nhiệm</a:t>
            </a:r>
            <a:endParaRPr lang="en-US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2" name="Shape 13"/>
          <p:cNvSpPr/>
          <p:nvPr/>
        </p:nvSpPr>
        <p:spPr>
          <a:xfrm>
            <a:off x="3042667" y="4745732"/>
            <a:ext cx="228600" cy="228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3" name="Text 14"/>
          <p:cNvSpPr/>
          <p:nvPr/>
        </p:nvSpPr>
        <p:spPr>
          <a:xfrm>
            <a:off x="3016271" y="4750278"/>
            <a:ext cx="286207" cy="228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</a:t>
            </a:r>
            <a:endParaRPr lang="en-US" sz="900" dirty="0"/>
          </a:p>
        </p:txBody>
      </p:sp>
      <p:sp>
        <p:nvSpPr>
          <p:cNvPr id="134" name="Text 15"/>
          <p:cNvSpPr txBox="1"/>
          <p:nvPr/>
        </p:nvSpPr>
        <p:spPr>
          <a:xfrm>
            <a:off x="3343505" y="4716778"/>
            <a:ext cx="3796741" cy="3124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>
                <a:solidFill>
                  <a:schemeClr val="accent2">
                    <a:lumMod val="50000"/>
                  </a:schemeClr>
                </a:solidFill>
                <a:latin typeface="Roboto" pitchFamily="34" charset="0"/>
                <a:ea typeface="Roboto" pitchFamily="34" charset="-122"/>
              </a:rPr>
              <a:t>Tăng cường trình độ, chuyên môn nghiệp vụ</a:t>
            </a:r>
            <a:endParaRPr lang="en-US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7" name="Shape 10"/>
          <p:cNvSpPr/>
          <p:nvPr/>
        </p:nvSpPr>
        <p:spPr>
          <a:xfrm>
            <a:off x="626514" y="1738879"/>
            <a:ext cx="228600" cy="228600"/>
          </a:xfrm>
          <a:prstGeom prst="ellipse">
            <a:avLst/>
          </a:prstGeom>
          <a:solidFill>
            <a:srgbClr val="1565C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8" name="Text 11"/>
          <p:cNvSpPr/>
          <p:nvPr/>
        </p:nvSpPr>
        <p:spPr>
          <a:xfrm>
            <a:off x="598168" y="1738879"/>
            <a:ext cx="286207" cy="228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</a:t>
            </a:r>
            <a:endParaRPr lang="en-US" sz="900" dirty="0"/>
          </a:p>
        </p:txBody>
      </p:sp>
      <p:pic>
        <p:nvPicPr>
          <p:cNvPr id="80" name="Image 18" descr="preencoded.png"/>
          <p:cNvPicPr>
            <a:picLocks noChangeAspect="1"/>
          </p:cNvPicPr>
          <p:nvPr/>
        </p:nvPicPr>
        <p:blipFill>
          <a:blip r:embed="rId7"/>
          <a:srcRect l="-80" r="-80"/>
          <a:stretch/>
        </p:blipFill>
        <p:spPr>
          <a:xfrm>
            <a:off x="3141452" y="1561946"/>
            <a:ext cx="220763" cy="176328"/>
          </a:xfrm>
          <a:prstGeom prst="rect">
            <a:avLst/>
          </a:prstGeom>
        </p:spPr>
      </p:pic>
      <p:pic>
        <p:nvPicPr>
          <p:cNvPr id="94" name="Image 9" descr="preencoded.png"/>
          <p:cNvPicPr>
            <a:picLocks noChangeAspect="1"/>
          </p:cNvPicPr>
          <p:nvPr/>
        </p:nvPicPr>
        <p:blipFill>
          <a:blip r:embed="rId8"/>
          <a:srcRect l="-80" r="-80"/>
          <a:stretch/>
        </p:blipFill>
        <p:spPr>
          <a:xfrm>
            <a:off x="659922" y="1219200"/>
            <a:ext cx="201779" cy="161165"/>
          </a:xfrm>
          <a:prstGeom prst="rect">
            <a:avLst/>
          </a:prstGeom>
        </p:spPr>
      </p:pic>
      <p:sp>
        <p:nvSpPr>
          <p:cNvPr id="95" name="Text 11"/>
          <p:cNvSpPr/>
          <p:nvPr/>
        </p:nvSpPr>
        <p:spPr>
          <a:xfrm>
            <a:off x="6249493" y="2700070"/>
            <a:ext cx="286207" cy="22860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6271321" y="2680716"/>
            <a:ext cx="221285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7" name="Text 14"/>
          <p:cNvSpPr/>
          <p:nvPr/>
        </p:nvSpPr>
        <p:spPr>
          <a:xfrm>
            <a:off x="6239469" y="2675626"/>
            <a:ext cx="286207" cy="228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0000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</a:t>
            </a:r>
            <a:endParaRPr lang="en-US" sz="900" dirty="0"/>
          </a:p>
        </p:txBody>
      </p:sp>
      <p:sp>
        <p:nvSpPr>
          <p:cNvPr id="98" name="Text 11"/>
          <p:cNvSpPr/>
          <p:nvPr/>
        </p:nvSpPr>
        <p:spPr>
          <a:xfrm>
            <a:off x="6258424" y="2386644"/>
            <a:ext cx="286207" cy="22860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6280252" y="2367290"/>
            <a:ext cx="221285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3" name="Text 14"/>
          <p:cNvSpPr/>
          <p:nvPr/>
        </p:nvSpPr>
        <p:spPr>
          <a:xfrm>
            <a:off x="6248400" y="2362200"/>
            <a:ext cx="286207" cy="228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0000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</a:t>
            </a:r>
            <a:endParaRPr lang="en-US" sz="900" dirty="0"/>
          </a:p>
        </p:txBody>
      </p:sp>
      <p:sp>
        <p:nvSpPr>
          <p:cNvPr id="114" name="Text 11"/>
          <p:cNvSpPr/>
          <p:nvPr/>
        </p:nvSpPr>
        <p:spPr>
          <a:xfrm>
            <a:off x="6240531" y="3032455"/>
            <a:ext cx="286207" cy="22860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6262359" y="3013101"/>
            <a:ext cx="221285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6" name="Text 14"/>
          <p:cNvSpPr/>
          <p:nvPr/>
        </p:nvSpPr>
        <p:spPr>
          <a:xfrm>
            <a:off x="6232489" y="3008011"/>
            <a:ext cx="286207" cy="228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0000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</a:t>
            </a:r>
            <a:endParaRPr lang="en-US" sz="9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65" y="1723644"/>
            <a:ext cx="381340" cy="38134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44E9-856C-4F24-B7D8-43CDA18748A5}" type="datetime1">
              <a:rPr lang="en-US" smtClean="0"/>
              <a:t>5/26/2026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45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rgbClr val="00549F"/>
          </a:solidFill>
          <a:ln>
            <a:solidFill>
              <a:srgbClr val="0054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365760" y="6583680"/>
            <a:ext cx="3657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FFFFFF"/>
                </a:solidFill>
              </a:defRPr>
            </a:pPr>
            <a:r>
              <a:t>Sở Giáo dục và Đào tạo Hà Nội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709AB4-015A-7D48-8448-CB2C10E932ED}"/>
              </a:ext>
            </a:extLst>
          </p:cNvPr>
          <p:cNvSpPr txBox="1"/>
          <p:nvPr/>
        </p:nvSpPr>
        <p:spPr>
          <a:xfrm>
            <a:off x="0" y="-446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400" y="381000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Times New Roman (Headings)"/>
              </a:rPr>
              <a:t>PHÓ TRƯỞNG ĐIỂM PHỤ TRÁCH CSVC</a:t>
            </a:r>
          </a:p>
        </p:txBody>
      </p:sp>
      <p:pic>
        <p:nvPicPr>
          <p:cNvPr id="10" name="Image 2" descr="preencoded.png">
            <a:extLst>
              <a:ext uri="{FF2B5EF4-FFF2-40B4-BE49-F238E27FC236}">
                <a16:creationId xmlns:a16="http://schemas.microsoft.com/office/drawing/2014/main" id="{F9E26C79-AFBE-86CB-4B51-30F4F5AC23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artisticPastelsSmooth trans="40000"/>
                    </a14:imgEffect>
                    <a14:imgEffect>
                      <a14:sharpenSoften amount="-14000"/>
                    </a14:imgEffect>
                    <a14:imgEffect>
                      <a14:colorTemperature colorTemp="6400"/>
                    </a14:imgEffect>
                    <a14:imgEffect>
                      <a14:saturation sat="276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483601" y="25401"/>
            <a:ext cx="584199" cy="584199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  <a:reflection endPos="65000" dist="508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9" y="838200"/>
            <a:ext cx="3642693" cy="2362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rcRect t="-1" b="-1"/>
          <a:stretch/>
        </p:blipFill>
        <p:spPr>
          <a:xfrm>
            <a:off x="-10160" y="-8164"/>
            <a:ext cx="9169400" cy="666163"/>
          </a:xfrm>
          <a:prstGeom prst="rect">
            <a:avLst/>
          </a:prstGeom>
        </p:spPr>
      </p:pic>
      <p:pic>
        <p:nvPicPr>
          <p:cNvPr id="13" name="Image 2" descr="preencoded.png">
            <a:extLst>
              <a:ext uri="{FF2B5EF4-FFF2-40B4-BE49-F238E27FC236}">
                <a16:creationId xmlns:a16="http://schemas.microsoft.com/office/drawing/2014/main" id="{F9E26C79-AFBE-86CB-4B51-30F4F5AC23B1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artisticPastelsSmooth trans="40000"/>
                    </a14:imgEffect>
                    <a14:imgEffect>
                      <a14:sharpenSoften amount="45000"/>
                    </a14:imgEffect>
                    <a14:imgEffect>
                      <a14:colorTemperature colorTemp="6200"/>
                    </a14:imgEffect>
                    <a14:imgEffect>
                      <a14:saturation sat="276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346384" y="-25400"/>
            <a:ext cx="772215" cy="772215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  <a:reflection endPos="65000" dist="50800" dir="5400000" sy="-100000" algn="bl" rotWithShape="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709AB4-015A-7D48-8448-CB2C10E932ED}"/>
              </a:ext>
            </a:extLst>
          </p:cNvPr>
          <p:cNvSpPr txBox="1"/>
          <p:nvPr/>
        </p:nvSpPr>
        <p:spPr>
          <a:xfrm>
            <a:off x="0" y="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81000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imes New Roman (Headings)"/>
              </a:rPr>
              <a:t>PHÓ TRƯỞNG ĐIỂM PHỤ TRÁCH CSVC</a:t>
            </a:r>
          </a:p>
        </p:txBody>
      </p:sp>
      <p:sp>
        <p:nvSpPr>
          <p:cNvPr id="17" name="Shape 18"/>
          <p:cNvSpPr/>
          <p:nvPr/>
        </p:nvSpPr>
        <p:spPr>
          <a:xfrm>
            <a:off x="152400" y="838199"/>
            <a:ext cx="4953000" cy="2362201"/>
          </a:xfrm>
          <a:prstGeom prst="roundRect">
            <a:avLst>
              <a:gd name="adj" fmla="val 1010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8" name="Image 8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52653" y="990600"/>
            <a:ext cx="381305" cy="381305"/>
          </a:xfrm>
          <a:prstGeom prst="rect">
            <a:avLst/>
          </a:prstGeom>
        </p:spPr>
      </p:pic>
      <p:pic>
        <p:nvPicPr>
          <p:cNvPr id="19" name="Image 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26719" y="1086154"/>
            <a:ext cx="237744" cy="190195"/>
          </a:xfrm>
          <a:prstGeom prst="rect">
            <a:avLst/>
          </a:prstGeom>
        </p:spPr>
      </p:pic>
      <p:sp>
        <p:nvSpPr>
          <p:cNvPr id="20" name="Text 19"/>
          <p:cNvSpPr txBox="1"/>
          <p:nvPr/>
        </p:nvSpPr>
        <p:spPr>
          <a:xfrm>
            <a:off x="828141" y="990600"/>
            <a:ext cx="2143659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>
                <a:solidFill>
                  <a:srgbClr val="1E3A8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Phòng thi</a:t>
            </a:r>
            <a:endParaRPr lang="en-US" sz="2000" dirty="0"/>
          </a:p>
        </p:txBody>
      </p:sp>
      <p:sp>
        <p:nvSpPr>
          <p:cNvPr id="24" name="Rectangle 23"/>
          <p:cNvSpPr/>
          <p:nvPr/>
        </p:nvSpPr>
        <p:spPr>
          <a:xfrm>
            <a:off x="380999" y="1434524"/>
            <a:ext cx="4724401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vi-VN" sz="1400"/>
              <a:t>Phòng thi đảm bảo đủ ánh sáng, thông thoáng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vi-VN" sz="1400"/>
              <a:t>Khoảng cách giữa các bàn ≥ 1,2m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vi-VN" sz="1400"/>
              <a:t>Bàn ghế chắc chắn, ổn định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vi-VN" sz="1400"/>
              <a:t>Chuẩn bị ít nhất 1 phòng dự phòng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vi-VN" sz="1400"/>
              <a:t>Dán Điều 21</a:t>
            </a:r>
            <a:r>
              <a:rPr lang="en-US" sz="1400"/>
              <a:t>, </a:t>
            </a:r>
            <a:r>
              <a:rPr lang="en-US" sz="1400">
                <a:latin typeface="Arial (Body)"/>
              </a:rPr>
              <a:t>Điều</a:t>
            </a:r>
            <a:r>
              <a:rPr lang="en-US" sz="1400"/>
              <a:t> </a:t>
            </a:r>
            <a:r>
              <a:rPr lang="vi-VN" sz="1400"/>
              <a:t>57 Quy chế thi trước cửa phòng thi</a:t>
            </a:r>
            <a:endParaRPr lang="en-US" sz="1400"/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400" b="1" i="1">
                <a:solidFill>
                  <a:srgbClr val="FF0000"/>
                </a:solidFill>
              </a:rPr>
              <a:t>Lưu ý phòng thi tiếp giáp nhà dân, đường quốc lộ…</a:t>
            </a:r>
            <a:endParaRPr lang="vi-VN" sz="1400" b="1" i="1">
              <a:solidFill>
                <a:srgbClr val="FF0000"/>
              </a:solidFill>
            </a:endParaRPr>
          </a:p>
        </p:txBody>
      </p:sp>
      <p:sp>
        <p:nvSpPr>
          <p:cNvPr id="28" name="Shape 18"/>
          <p:cNvSpPr/>
          <p:nvPr/>
        </p:nvSpPr>
        <p:spPr>
          <a:xfrm>
            <a:off x="152400" y="3683793"/>
            <a:ext cx="4953000" cy="2632236"/>
          </a:xfrm>
          <a:prstGeom prst="roundRect">
            <a:avLst>
              <a:gd name="adj" fmla="val 1010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30" name="Image 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95629" y="3978840"/>
            <a:ext cx="237744" cy="190195"/>
          </a:xfrm>
          <a:prstGeom prst="rect">
            <a:avLst/>
          </a:prstGeom>
        </p:spPr>
      </p:pic>
      <p:sp>
        <p:nvSpPr>
          <p:cNvPr id="31" name="Text 19"/>
          <p:cNvSpPr txBox="1"/>
          <p:nvPr/>
        </p:nvSpPr>
        <p:spPr>
          <a:xfrm>
            <a:off x="799794" y="3836194"/>
            <a:ext cx="3972459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>
                <a:solidFill>
                  <a:srgbClr val="1E3A8A"/>
                </a:solidFill>
                <a:latin typeface="Roboto" pitchFamily="34" charset="0"/>
                <a:ea typeface="Roboto" pitchFamily="34" charset="-122"/>
              </a:rPr>
              <a:t>Phòng làm việc</a:t>
            </a:r>
            <a:endParaRPr lang="en-US" sz="2000" dirty="0"/>
          </a:p>
        </p:txBody>
      </p:sp>
      <p:sp>
        <p:nvSpPr>
          <p:cNvPr id="32" name="Rectangle 31"/>
          <p:cNvSpPr/>
          <p:nvPr/>
        </p:nvSpPr>
        <p:spPr>
          <a:xfrm>
            <a:off x="352653" y="4280118"/>
            <a:ext cx="46482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400">
                <a:latin typeface="Arial (Body)"/>
              </a:rPr>
              <a:t>Phòng làm việc của Điểm thi: máy photo, điện thoại trực thi (đảm bảo liên lạc thông suốt, có loa ngoài…), máy tính phục vụ báo cáo nhanh…</a:t>
            </a:r>
            <a:endParaRPr lang="vi-VN" sz="1400">
              <a:latin typeface="Arial (Body)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400">
                <a:latin typeface="Arial (Body)"/>
              </a:rPr>
              <a:t>Phòng bảo quản đề thi, bài thi: </a:t>
            </a:r>
            <a:r>
              <a:rPr lang="vi-VN" sz="1400">
                <a:latin typeface="Arial (Body)"/>
              </a:rPr>
              <a:t>Camera giám sát hoạt động 24/7</a:t>
            </a:r>
            <a:r>
              <a:rPr lang="en-US" sz="1400">
                <a:latin typeface="Arial (Body)"/>
              </a:rPr>
              <a:t> (</a:t>
            </a:r>
            <a:r>
              <a:rPr lang="vi-VN" sz="1400">
                <a:latin typeface="Arial (Body)"/>
              </a:rPr>
              <a:t>không kết nối internet</a:t>
            </a:r>
            <a:r>
              <a:rPr lang="en-US" sz="1400">
                <a:latin typeface="Arial (Body)"/>
              </a:rPr>
              <a:t>), </a:t>
            </a:r>
            <a:r>
              <a:rPr lang="vi-VN" sz="1400">
                <a:latin typeface="Arial (Body)"/>
              </a:rPr>
              <a:t>Ghi hình liên tục trong suốt kỳ thi</a:t>
            </a:r>
            <a:r>
              <a:rPr lang="en-US" sz="1400">
                <a:latin typeface="Arial (Body)"/>
              </a:rPr>
              <a:t>, tủ đề để thi/bài thi riêng biệt..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200" b="1" i="1">
                <a:solidFill>
                  <a:srgbClr val="FF0000"/>
                </a:solidFill>
                <a:latin typeface="Arial (Body)"/>
              </a:rPr>
              <a:t>Lưu ý kiểm đếm VPP, hồ sơ Điểm thi (số lượng, mẫu mã, chất lượng…)</a:t>
            </a:r>
          </a:p>
        </p:txBody>
      </p:sp>
      <p:pic>
        <p:nvPicPr>
          <p:cNvPr id="33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57225" y="3840766"/>
            <a:ext cx="376733" cy="376733"/>
          </a:xfrm>
          <a:prstGeom prst="rect">
            <a:avLst/>
          </a:prstGeom>
        </p:spPr>
      </p:pic>
      <p:pic>
        <p:nvPicPr>
          <p:cNvPr id="34" name="Image 7" descr="preencoded.png"/>
          <p:cNvPicPr>
            <a:picLocks noChangeAspect="1"/>
          </p:cNvPicPr>
          <p:nvPr/>
        </p:nvPicPr>
        <p:blipFill>
          <a:blip r:embed="rId10"/>
          <a:srcRect l="-1507" r="-1507"/>
          <a:stretch/>
        </p:blipFill>
        <p:spPr>
          <a:xfrm>
            <a:off x="423976" y="3927508"/>
            <a:ext cx="237744" cy="1846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108" y="3683793"/>
            <a:ext cx="3566492" cy="2640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40106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rgbClr val="00549F"/>
          </a:solidFill>
          <a:ln>
            <a:solidFill>
              <a:srgbClr val="0054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365760" y="6583680"/>
            <a:ext cx="3657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FFFFFF"/>
                </a:solidFill>
              </a:defRPr>
            </a:pPr>
            <a:r>
              <a:t>Sở Giáo dục và Đào tạo Hà Nội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709AB4-015A-7D48-8448-CB2C10E932ED}"/>
              </a:ext>
            </a:extLst>
          </p:cNvPr>
          <p:cNvSpPr txBox="1"/>
          <p:nvPr/>
        </p:nvSpPr>
        <p:spPr>
          <a:xfrm>
            <a:off x="0" y="-446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400" y="381000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Times New Roman (Headings)"/>
              </a:rPr>
              <a:t>PHÓ TRƯỞNG ĐIỂM PHỤ TRÁCH CSVC</a:t>
            </a:r>
          </a:p>
        </p:txBody>
      </p:sp>
      <p:pic>
        <p:nvPicPr>
          <p:cNvPr id="10" name="Image 2" descr="preencoded.png">
            <a:extLst>
              <a:ext uri="{FF2B5EF4-FFF2-40B4-BE49-F238E27FC236}">
                <a16:creationId xmlns:a16="http://schemas.microsoft.com/office/drawing/2014/main" id="{F9E26C79-AFBE-86CB-4B51-30F4F5AC23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artisticPastelsSmooth trans="40000"/>
                    </a14:imgEffect>
                    <a14:imgEffect>
                      <a14:sharpenSoften amount="-14000"/>
                    </a14:imgEffect>
                    <a14:imgEffect>
                      <a14:colorTemperature colorTemp="6400"/>
                    </a14:imgEffect>
                    <a14:imgEffect>
                      <a14:saturation sat="276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483601" y="25401"/>
            <a:ext cx="584199" cy="584199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  <a:reflection endPos="65000" dist="50800" dir="5400000" sy="-100000" algn="bl" rotWithShape="0"/>
          </a:effectLst>
        </p:spPr>
      </p:pic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4"/>
          <a:srcRect t="-1" b="-1"/>
          <a:stretch/>
        </p:blipFill>
        <p:spPr>
          <a:xfrm>
            <a:off x="-10160" y="-8164"/>
            <a:ext cx="9169400" cy="666163"/>
          </a:xfrm>
          <a:prstGeom prst="rect">
            <a:avLst/>
          </a:prstGeom>
        </p:spPr>
      </p:pic>
      <p:pic>
        <p:nvPicPr>
          <p:cNvPr id="13" name="Image 2" descr="preencoded.png">
            <a:extLst>
              <a:ext uri="{FF2B5EF4-FFF2-40B4-BE49-F238E27FC236}">
                <a16:creationId xmlns:a16="http://schemas.microsoft.com/office/drawing/2014/main" id="{F9E26C79-AFBE-86CB-4B51-30F4F5AC23B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artisticPastelsSmooth trans="40000"/>
                    </a14:imgEffect>
                    <a14:imgEffect>
                      <a14:sharpenSoften amount="45000"/>
                    </a14:imgEffect>
                    <a14:imgEffect>
                      <a14:colorTemperature colorTemp="6200"/>
                    </a14:imgEffect>
                    <a14:imgEffect>
                      <a14:saturation sat="276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346384" y="-25400"/>
            <a:ext cx="772215" cy="772215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  <a:reflection endPos="65000" dist="50800" dir="5400000" sy="-100000" algn="bl" rotWithShape="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709AB4-015A-7D48-8448-CB2C10E932ED}"/>
              </a:ext>
            </a:extLst>
          </p:cNvPr>
          <p:cNvSpPr txBox="1"/>
          <p:nvPr/>
        </p:nvSpPr>
        <p:spPr>
          <a:xfrm>
            <a:off x="0" y="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81000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imes New Roman (Headings)"/>
              </a:rPr>
              <a:t>TRƯỞNG ĐIỂM THI</a:t>
            </a:r>
          </a:p>
        </p:txBody>
      </p:sp>
      <p:sp>
        <p:nvSpPr>
          <p:cNvPr id="17" name="Shape 18"/>
          <p:cNvSpPr/>
          <p:nvPr/>
        </p:nvSpPr>
        <p:spPr>
          <a:xfrm>
            <a:off x="152400" y="838199"/>
            <a:ext cx="4953000" cy="2710320"/>
          </a:xfrm>
          <a:prstGeom prst="roundRect">
            <a:avLst>
              <a:gd name="adj" fmla="val 1010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" name="Text 19"/>
          <p:cNvSpPr txBox="1"/>
          <p:nvPr/>
        </p:nvSpPr>
        <p:spPr>
          <a:xfrm>
            <a:off x="828141" y="990600"/>
            <a:ext cx="4172712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>
                <a:solidFill>
                  <a:srgbClr val="1E3A8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Kiểm tra CSVC, các phương án đảm bảo an toàn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381000" y="1434524"/>
            <a:ext cx="464820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defTabSz="6858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Vận hành thử các thiết bị: camera, máy tính để báo cáo nhanh, điện thoại trực thi, máy photo, máy phát điện, hệ thống ánh sáng, quạt…</a:t>
            </a:r>
          </a:p>
          <a:p>
            <a:pPr marL="285750" lvl="0" indent="-285750" algn="just" defTabSz="6858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Kiểm tra VPP, DS niêm yết, thu bài…</a:t>
            </a:r>
          </a:p>
          <a:p>
            <a:pPr marL="285750" lvl="0" indent="-285750" algn="just" defTabSz="6858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Kiểm tra khu vực bảo quản đề thi/bài thi</a:t>
            </a:r>
          </a:p>
          <a:p>
            <a:pPr marL="285750" lvl="0" indent="-285750" algn="just" defTabSz="6858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Chuẩn bị cách đánh SBD, thăm phục vụ bốc thăm coi thi…</a:t>
            </a:r>
          </a:p>
        </p:txBody>
      </p:sp>
      <p:sp>
        <p:nvSpPr>
          <p:cNvPr id="28" name="Shape 18"/>
          <p:cNvSpPr/>
          <p:nvPr/>
        </p:nvSpPr>
        <p:spPr>
          <a:xfrm>
            <a:off x="152400" y="3894773"/>
            <a:ext cx="4953000" cy="2048827"/>
          </a:xfrm>
          <a:prstGeom prst="roundRect">
            <a:avLst>
              <a:gd name="adj" fmla="val 1010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30" name="Image 9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95629" y="4189820"/>
            <a:ext cx="237744" cy="190195"/>
          </a:xfrm>
          <a:prstGeom prst="rect">
            <a:avLst/>
          </a:prstGeom>
        </p:spPr>
      </p:pic>
      <p:sp>
        <p:nvSpPr>
          <p:cNvPr id="31" name="Text 19"/>
          <p:cNvSpPr txBox="1"/>
          <p:nvPr/>
        </p:nvSpPr>
        <p:spPr>
          <a:xfrm>
            <a:off x="799794" y="4047174"/>
            <a:ext cx="3972459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>
                <a:solidFill>
                  <a:srgbClr val="1E3A8A"/>
                </a:solidFill>
                <a:latin typeface="Roboto" pitchFamily="34" charset="0"/>
                <a:ea typeface="Roboto" pitchFamily="34" charset="-122"/>
              </a:rPr>
              <a:t>Tổ chức học tập quy chế</a:t>
            </a:r>
            <a:endParaRPr lang="en-US" sz="2000" dirty="0"/>
          </a:p>
        </p:txBody>
      </p:sp>
      <p:sp>
        <p:nvSpPr>
          <p:cNvPr id="32" name="Rectangle 31"/>
          <p:cNvSpPr/>
          <p:nvPr/>
        </p:nvSpPr>
        <p:spPr>
          <a:xfrm>
            <a:off x="352653" y="4491098"/>
            <a:ext cx="46482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vi-VN" sz="1400">
                <a:latin typeface="Arial (Body)"/>
              </a:rPr>
              <a:t>Mọi thành viên của Điểm thi phải được học tập Quy chế thi</a:t>
            </a:r>
            <a:endParaRPr lang="en-US" sz="1400">
              <a:latin typeface="Arial (Body)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400">
                <a:latin typeface="Arial (Body)"/>
              </a:rPr>
              <a:t>Yêu cầu mọi thành viên phải nghiêm túc thực hiện quy chế thi, tuyệt đối không mang phương tiện thu/phát, truyền tin vào khu vực thi</a:t>
            </a:r>
          </a:p>
        </p:txBody>
      </p:sp>
      <p:pic>
        <p:nvPicPr>
          <p:cNvPr id="29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95629" y="990600"/>
            <a:ext cx="389991" cy="389991"/>
          </a:xfrm>
          <a:prstGeom prst="rect">
            <a:avLst/>
          </a:prstGeom>
        </p:spPr>
      </p:pic>
      <p:pic>
        <p:nvPicPr>
          <p:cNvPr id="36" name="Image 5" descr="preencoded.png"/>
          <p:cNvPicPr>
            <a:picLocks noChangeAspect="1"/>
          </p:cNvPicPr>
          <p:nvPr/>
        </p:nvPicPr>
        <p:blipFill>
          <a:blip r:embed="rId8"/>
          <a:srcRect l="-1507" r="-1507"/>
          <a:stretch/>
        </p:blipFill>
        <p:spPr>
          <a:xfrm>
            <a:off x="514502" y="1101850"/>
            <a:ext cx="205282" cy="1594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160" y="838200"/>
            <a:ext cx="3850640" cy="2658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913" y="3825069"/>
            <a:ext cx="3714887" cy="2146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45946" y="4089921"/>
            <a:ext cx="389991" cy="389991"/>
          </a:xfrm>
          <a:prstGeom prst="rect">
            <a:avLst/>
          </a:prstGeom>
        </p:spPr>
      </p:pic>
      <p:pic>
        <p:nvPicPr>
          <p:cNvPr id="38" name="Image 5" descr="preencoded.png"/>
          <p:cNvPicPr>
            <a:picLocks noChangeAspect="1"/>
          </p:cNvPicPr>
          <p:nvPr/>
        </p:nvPicPr>
        <p:blipFill>
          <a:blip r:embed="rId8"/>
          <a:srcRect l="-1507" r="-1507"/>
          <a:stretch/>
        </p:blipFill>
        <p:spPr>
          <a:xfrm>
            <a:off x="464819" y="4201171"/>
            <a:ext cx="205282" cy="15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06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rgbClr val="00549F"/>
          </a:solidFill>
          <a:ln>
            <a:solidFill>
              <a:srgbClr val="0054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52400" y="6583680"/>
            <a:ext cx="3657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FFFFFF"/>
                </a:solidFill>
              </a:defRPr>
            </a:pPr>
            <a:r>
              <a:t>Sở Giáo dục và Đào tạo Hà Nội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709AB4-015A-7D48-8448-CB2C10E932ED}"/>
              </a:ext>
            </a:extLst>
          </p:cNvPr>
          <p:cNvSpPr txBox="1"/>
          <p:nvPr/>
        </p:nvSpPr>
        <p:spPr>
          <a:xfrm>
            <a:off x="0" y="-446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</a:p>
        </p:txBody>
      </p:sp>
      <p:pic>
        <p:nvPicPr>
          <p:cNvPr id="10" name="Image 2" descr="preencoded.png">
            <a:extLst>
              <a:ext uri="{FF2B5EF4-FFF2-40B4-BE49-F238E27FC236}">
                <a16:creationId xmlns:a16="http://schemas.microsoft.com/office/drawing/2014/main" id="{F9E26C79-AFBE-86CB-4B51-30F4F5AC23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artisticPastelsSmooth trans="40000"/>
                    </a14:imgEffect>
                    <a14:imgEffect>
                      <a14:sharpenSoften amount="-14000"/>
                    </a14:imgEffect>
                    <a14:imgEffect>
                      <a14:colorTemperature colorTemp="6400"/>
                    </a14:imgEffect>
                    <a14:imgEffect>
                      <a14:saturation sat="276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483601" y="25401"/>
            <a:ext cx="584199" cy="584199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  <a:reflection endPos="65000" dist="50800" dir="5400000" sy="-100000" algn="bl" rotWithShape="0"/>
          </a:effectLst>
        </p:spPr>
      </p:pic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4"/>
          <a:srcRect t="-1" b="-1"/>
          <a:stretch/>
        </p:blipFill>
        <p:spPr>
          <a:xfrm>
            <a:off x="-10160" y="-8164"/>
            <a:ext cx="9169400" cy="666163"/>
          </a:xfrm>
          <a:prstGeom prst="rect">
            <a:avLst/>
          </a:prstGeom>
        </p:spPr>
      </p:pic>
      <p:pic>
        <p:nvPicPr>
          <p:cNvPr id="13" name="Image 2" descr="preencoded.png">
            <a:extLst>
              <a:ext uri="{FF2B5EF4-FFF2-40B4-BE49-F238E27FC236}">
                <a16:creationId xmlns:a16="http://schemas.microsoft.com/office/drawing/2014/main" id="{F9E26C79-AFBE-86CB-4B51-30F4F5AC23B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artisticPastelsSmooth trans="40000"/>
                    </a14:imgEffect>
                    <a14:imgEffect>
                      <a14:sharpenSoften amount="45000"/>
                    </a14:imgEffect>
                    <a14:imgEffect>
                      <a14:colorTemperature colorTemp="6200"/>
                    </a14:imgEffect>
                    <a14:imgEffect>
                      <a14:saturation sat="276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346384" y="-25400"/>
            <a:ext cx="772215" cy="772215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  <a:reflection endPos="65000" dist="50800" dir="5400000" sy="-100000" algn="bl" rotWithShape="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709AB4-015A-7D48-8448-CB2C10E932ED}"/>
              </a:ext>
            </a:extLst>
          </p:cNvPr>
          <p:cNvSpPr txBox="1"/>
          <p:nvPr/>
        </p:nvSpPr>
        <p:spPr>
          <a:xfrm>
            <a:off x="3698240" y="129874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THI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19E0368C-6BCC-1200-F805-2DC3211954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216113"/>
              </p:ext>
            </p:extLst>
          </p:nvPr>
        </p:nvGraphicFramePr>
        <p:xfrm>
          <a:off x="838200" y="990600"/>
          <a:ext cx="7696200" cy="4503167"/>
        </p:xfrm>
        <a:graphic>
          <a:graphicData uri="http://schemas.openxmlformats.org/drawingml/2006/table">
            <a:tbl>
              <a:tblPr firstRow="1" firstCol="1" lastRow="1" lastCol="1" bandRow="1" bandCol="1">
                <a:solidFill>
                  <a:schemeClr val="accent6">
                    <a:lumMod val="20000"/>
                    <a:lumOff val="80000"/>
                  </a:schemeClr>
                </a:solidFill>
                <a:tableStyleId>{5940675A-B579-460E-94D1-54222C63F5DA}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366980948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358285692"/>
                    </a:ext>
                  </a:extLst>
                </a:gridCol>
                <a:gridCol w="2707482">
                  <a:extLst>
                    <a:ext uri="{9D8B030D-6E8A-4147-A177-3AD203B41FA5}">
                      <a16:colId xmlns:a16="http://schemas.microsoft.com/office/drawing/2014/main" val="1002327994"/>
                    </a:ext>
                  </a:extLst>
                </a:gridCol>
                <a:gridCol w="1051065">
                  <a:extLst>
                    <a:ext uri="{9D8B030D-6E8A-4147-A177-3AD203B41FA5}">
                      <a16:colId xmlns:a16="http://schemas.microsoft.com/office/drawing/2014/main" val="4144873315"/>
                    </a:ext>
                  </a:extLst>
                </a:gridCol>
                <a:gridCol w="1148033">
                  <a:extLst>
                    <a:ext uri="{9D8B030D-6E8A-4147-A177-3AD203B41FA5}">
                      <a16:colId xmlns:a16="http://schemas.microsoft.com/office/drawing/2014/main" val="3965813458"/>
                    </a:ext>
                  </a:extLst>
                </a:gridCol>
                <a:gridCol w="960820">
                  <a:extLst>
                    <a:ext uri="{9D8B030D-6E8A-4147-A177-3AD203B41FA5}">
                      <a16:colId xmlns:a16="http://schemas.microsoft.com/office/drawing/2014/main" val="3005554923"/>
                    </a:ext>
                  </a:extLst>
                </a:gridCol>
              </a:tblGrid>
              <a:tr h="426803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nl-NL" sz="1300" b="1">
                          <a:effectLst/>
                          <a:latin typeface="Arial (Body)"/>
                          <a:cs typeface="Times New Roman" panose="02020603050405020304" pitchFamily="18" charset="0"/>
                        </a:rPr>
                        <a:t>Ngày</a:t>
                      </a:r>
                      <a:endParaRPr lang="en-US" sz="1300" b="1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9" marR="371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nl-NL" sz="1300" b="1">
                          <a:effectLst/>
                          <a:latin typeface="Arial (Body)"/>
                          <a:cs typeface="Times New Roman" panose="02020603050405020304" pitchFamily="18" charset="0"/>
                        </a:rPr>
                        <a:t>Buổi</a:t>
                      </a:r>
                      <a:endParaRPr lang="en-US" sz="1300" b="1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9" marR="371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nl-NL" sz="1300" b="1">
                          <a:effectLst/>
                          <a:latin typeface="Arial (Body)"/>
                          <a:cs typeface="Times New Roman" panose="02020603050405020304" pitchFamily="18" charset="0"/>
                        </a:rPr>
                        <a:t>Môn thi</a:t>
                      </a:r>
                      <a:endParaRPr lang="en-US" sz="1300" b="1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9" marR="371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nl-NL" sz="1300" b="1">
                          <a:effectLst/>
                          <a:latin typeface="Arial (Body)"/>
                          <a:cs typeface="Times New Roman" panose="02020603050405020304" pitchFamily="18" charset="0"/>
                        </a:rPr>
                        <a:t>Thời gian làm bài</a:t>
                      </a:r>
                      <a:endParaRPr lang="en-US" sz="1300" b="1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9" marR="371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nl-NL" sz="1300" b="1">
                          <a:effectLst/>
                          <a:latin typeface="Arial (Body)"/>
                          <a:cs typeface="Times New Roman" panose="02020603050405020304" pitchFamily="18" charset="0"/>
                        </a:rPr>
                        <a:t>Giờ bắt đầu làm bài</a:t>
                      </a:r>
                      <a:endParaRPr lang="en-US" sz="1300" b="1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9" marR="371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nl-NL" sz="1300" b="1">
                          <a:effectLst/>
                          <a:latin typeface="Arial (Body)"/>
                          <a:cs typeface="Times New Roman" panose="02020603050405020304" pitchFamily="18" charset="0"/>
                        </a:rPr>
                        <a:t>Giờ thu bài</a:t>
                      </a:r>
                      <a:endParaRPr lang="en-US" sz="1300" b="1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9" marR="371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096686"/>
                  </a:ext>
                </a:extLst>
              </a:tr>
              <a:tr h="71619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nl-NL" sz="1300" b="1" dirty="0">
                          <a:effectLst/>
                          <a:latin typeface="Arial (Body)"/>
                          <a:ea typeface="Times New Roman"/>
                        </a:rPr>
                        <a:t>29/5/2026</a:t>
                      </a:r>
                      <a:endParaRPr lang="en-US" sz="1300" dirty="0">
                        <a:effectLst/>
                        <a:latin typeface="Arial (Body)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nl-NL" sz="1300">
                          <a:effectLst/>
                          <a:latin typeface="Arial (Body)"/>
                          <a:ea typeface="Times New Roman"/>
                        </a:rPr>
                        <a:t>Sáng</a:t>
                      </a:r>
                      <a:endParaRPr lang="en-US" sz="1300">
                        <a:effectLst/>
                        <a:latin typeface="Arial (Body)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nl-NL" sz="1300">
                          <a:effectLst/>
                          <a:latin typeface="Arial (Body)"/>
                          <a:ea typeface="Times New Roman"/>
                        </a:rPr>
                        <a:t>- 7 giờ 30: Họp cán bộ làm công tác coi thi tại Điểm thi.</a:t>
                      </a:r>
                      <a:endParaRPr lang="en-US" sz="1300">
                        <a:effectLst/>
                        <a:latin typeface="Arial (Body)"/>
                        <a:ea typeface="Times New Roman"/>
                      </a:endParaRP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nl-NL" sz="1300">
                          <a:effectLst/>
                          <a:latin typeface="Arial (Body)"/>
                          <a:ea typeface="Times New Roman"/>
                        </a:rPr>
                        <a:t>- 9 giờ 00: Thí sinh đến phòng thi và làm thủ tục dự thi, đính chính sai sót thông tin ĐKDT (</a:t>
                      </a:r>
                      <a:r>
                        <a:rPr lang="nl-NL" sz="1300" i="1">
                          <a:effectLst/>
                          <a:latin typeface="Arial (Body)"/>
                          <a:ea typeface="Times New Roman"/>
                        </a:rPr>
                        <a:t>nếu có</a:t>
                      </a:r>
                      <a:r>
                        <a:rPr lang="nl-NL" sz="1300">
                          <a:effectLst/>
                          <a:latin typeface="Arial (Body)"/>
                          <a:ea typeface="Times New Roman"/>
                        </a:rPr>
                        <a:t>) và nghe phổ biến Quy chế thi, Lịch thi.</a:t>
                      </a:r>
                      <a:endParaRPr lang="en-US" sz="1300">
                        <a:effectLst/>
                        <a:latin typeface="Arial (Body)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9" marR="371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9" marR="371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9" marR="371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766117"/>
                  </a:ext>
                </a:extLst>
              </a:tr>
              <a:tr h="355759"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nl-NL" sz="1300" b="1" dirty="0">
                          <a:effectLst/>
                          <a:latin typeface="Arial (Body)"/>
                          <a:ea typeface="Times New Roman"/>
                        </a:rPr>
                        <a:t>30/5/2026</a:t>
                      </a:r>
                      <a:endParaRPr lang="en-US" sz="1300" dirty="0">
                        <a:effectLst/>
                        <a:latin typeface="Arial (Body)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nl-NL" sz="1300">
                          <a:effectLst/>
                          <a:latin typeface="Arial (Body)"/>
                          <a:ea typeface="Times New Roman"/>
                        </a:rPr>
                        <a:t>Sáng</a:t>
                      </a:r>
                      <a:endParaRPr lang="en-US" sz="1300">
                        <a:effectLst/>
                        <a:latin typeface="Arial (Body)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nl-NL" sz="1300" b="1">
                          <a:effectLst/>
                          <a:latin typeface="Arial (Body)"/>
                          <a:ea typeface="Times New Roman"/>
                        </a:rPr>
                        <a:t>Ngữ văn</a:t>
                      </a:r>
                      <a:endParaRPr lang="en-US" sz="1300" b="1">
                        <a:effectLst/>
                        <a:latin typeface="Arial (Body)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nl-NL" sz="1300">
                          <a:effectLst/>
                          <a:latin typeface="Arial (Body)"/>
                          <a:ea typeface="Times New Roman"/>
                        </a:rPr>
                        <a:t>120 phút</a:t>
                      </a:r>
                      <a:endParaRPr lang="en-US" sz="1300">
                        <a:effectLst/>
                        <a:latin typeface="Arial (Body)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nl-NL" sz="1300">
                          <a:effectLst/>
                          <a:latin typeface="Arial (Body)"/>
                          <a:ea typeface="Times New Roman"/>
                        </a:rPr>
                        <a:t>8 giờ 00</a:t>
                      </a:r>
                      <a:endParaRPr lang="en-US" sz="1300">
                        <a:effectLst/>
                        <a:latin typeface="Arial (Body)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nl-NL" sz="1300">
                          <a:effectLst/>
                          <a:latin typeface="Arial (Body)"/>
                          <a:ea typeface="Times New Roman"/>
                        </a:rPr>
                        <a:t>10 giờ 00</a:t>
                      </a:r>
                      <a:endParaRPr lang="en-US" sz="1300">
                        <a:effectLst/>
                        <a:latin typeface="Arial (Body)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768182"/>
                  </a:ext>
                </a:extLst>
              </a:tr>
              <a:tr h="3668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nl-NL" sz="1300">
                          <a:effectLst/>
                          <a:latin typeface="Arial (Body)"/>
                          <a:ea typeface="Times New Roman"/>
                        </a:rPr>
                        <a:t>Chiều</a:t>
                      </a:r>
                      <a:endParaRPr lang="en-US" sz="1300">
                        <a:effectLst/>
                        <a:latin typeface="Arial (Body)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nl-NL" sz="1300" b="1">
                          <a:effectLst/>
                          <a:latin typeface="Arial (Body)"/>
                          <a:ea typeface="Times New Roman"/>
                        </a:rPr>
                        <a:t>Ngoại ngữ</a:t>
                      </a:r>
                      <a:endParaRPr lang="en-US" sz="1300" b="1">
                        <a:effectLst/>
                        <a:latin typeface="Arial (Body)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nl-NL" sz="1300">
                          <a:effectLst/>
                          <a:latin typeface="Arial (Body)"/>
                          <a:ea typeface="Times New Roman"/>
                        </a:rPr>
                        <a:t>60 phút </a:t>
                      </a:r>
                      <a:endParaRPr lang="en-US" sz="1300">
                        <a:effectLst/>
                        <a:latin typeface="Arial (Body)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nl-NL" sz="1300">
                          <a:effectLst/>
                          <a:latin typeface="Arial (Body)"/>
                          <a:ea typeface="Times New Roman"/>
                        </a:rPr>
                        <a:t>14 giờ 00</a:t>
                      </a:r>
                      <a:endParaRPr lang="en-US" sz="1300">
                        <a:effectLst/>
                        <a:latin typeface="Arial (Body)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nl-NL" sz="1300">
                          <a:effectLst/>
                          <a:latin typeface="Arial (Body)"/>
                          <a:ea typeface="Times New Roman"/>
                        </a:rPr>
                        <a:t>15 giờ 00</a:t>
                      </a:r>
                      <a:endParaRPr lang="en-US" sz="1300">
                        <a:effectLst/>
                        <a:latin typeface="Arial (Body)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286527"/>
                  </a:ext>
                </a:extLst>
              </a:tr>
              <a:tr h="36682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nl-NL" sz="1300" b="1" dirty="0">
                          <a:effectLst/>
                          <a:latin typeface="Arial (Body)"/>
                          <a:ea typeface="Times New Roman"/>
                        </a:rPr>
                        <a:t>31/5/2026</a:t>
                      </a:r>
                      <a:endParaRPr lang="en-US" sz="1300" dirty="0">
                        <a:effectLst/>
                        <a:latin typeface="Arial (Body)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nl-NL" sz="1300">
                          <a:effectLst/>
                          <a:latin typeface="Arial (Body)"/>
                          <a:ea typeface="Times New Roman"/>
                        </a:rPr>
                        <a:t>Sáng</a:t>
                      </a:r>
                      <a:endParaRPr lang="en-US" sz="1300">
                        <a:effectLst/>
                        <a:latin typeface="Arial (Body)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nl-NL" sz="1300" b="1">
                          <a:effectLst/>
                          <a:latin typeface="Arial (Body)"/>
                          <a:ea typeface="Times New Roman"/>
                        </a:rPr>
                        <a:t>Toán </a:t>
                      </a:r>
                      <a:endParaRPr lang="en-US" sz="1300" b="1">
                        <a:effectLst/>
                        <a:latin typeface="Arial (Body)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nl-NL" sz="1300">
                          <a:effectLst/>
                          <a:latin typeface="Arial (Body)"/>
                          <a:ea typeface="Times New Roman"/>
                        </a:rPr>
                        <a:t>120 phút</a:t>
                      </a:r>
                      <a:endParaRPr lang="en-US" sz="1300">
                        <a:effectLst/>
                        <a:latin typeface="Arial (Body)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nl-NL" sz="1300">
                          <a:effectLst/>
                          <a:latin typeface="Arial (Body)"/>
                          <a:ea typeface="Times New Roman"/>
                        </a:rPr>
                        <a:t>8 giờ 00</a:t>
                      </a:r>
                      <a:endParaRPr lang="en-US" sz="1300">
                        <a:effectLst/>
                        <a:latin typeface="Arial (Body)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nl-NL" sz="1300">
                          <a:effectLst/>
                          <a:latin typeface="Arial (Body)"/>
                          <a:ea typeface="Times New Roman"/>
                        </a:rPr>
                        <a:t>10 giờ 00</a:t>
                      </a:r>
                      <a:endParaRPr lang="en-US" sz="1300">
                        <a:effectLst/>
                        <a:latin typeface="Arial (Body)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137"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nl-NL" sz="1300" b="1" dirty="0">
                          <a:effectLst/>
                          <a:latin typeface="Arial (Body)"/>
                          <a:ea typeface="Times New Roman"/>
                        </a:rPr>
                        <a:t>01/6/2026</a:t>
                      </a:r>
                      <a:endParaRPr lang="en-US" sz="1300" dirty="0">
                        <a:effectLst/>
                        <a:latin typeface="Arial (Body)"/>
                        <a:ea typeface="Times New Roman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nl-NL" sz="1300" i="1" dirty="0">
                          <a:effectLst/>
                          <a:latin typeface="Arial (Body)"/>
                          <a:ea typeface="Times New Roman"/>
                        </a:rPr>
                        <a:t>(Thi chuyên)</a:t>
                      </a:r>
                      <a:endParaRPr lang="en-US" sz="1300" dirty="0">
                        <a:effectLst/>
                        <a:latin typeface="Arial (Body)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nl-NL" sz="1300">
                          <a:effectLst/>
                          <a:latin typeface="Arial (Body)"/>
                          <a:ea typeface="Times New Roman"/>
                        </a:rPr>
                        <a:t>Sáng</a:t>
                      </a:r>
                      <a:endParaRPr lang="en-US" sz="1300">
                        <a:effectLst/>
                        <a:latin typeface="Arial (Body)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nl-NL" sz="1300" b="1">
                          <a:effectLst/>
                          <a:latin typeface="Arial (Body)"/>
                          <a:ea typeface="Times New Roman"/>
                        </a:rPr>
                        <a:t>Ngữ văn</a:t>
                      </a:r>
                      <a:r>
                        <a:rPr lang="nl-NL" sz="1300">
                          <a:effectLst/>
                          <a:latin typeface="Arial (Body)"/>
                          <a:ea typeface="Times New Roman"/>
                        </a:rPr>
                        <a:t>, </a:t>
                      </a:r>
                      <a:endParaRPr lang="en-US" sz="1300">
                        <a:effectLst/>
                        <a:latin typeface="Arial (Body)"/>
                        <a:ea typeface="Times New Roman"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nl-NL" sz="1300" b="1">
                          <a:effectLst/>
                          <a:latin typeface="Arial (Body)"/>
                          <a:ea typeface="Times New Roman"/>
                        </a:rPr>
                        <a:t>Toán</a:t>
                      </a:r>
                      <a:r>
                        <a:rPr lang="nl-NL" sz="1300">
                          <a:effectLst/>
                          <a:latin typeface="Arial (Body)"/>
                          <a:ea typeface="Times New Roman"/>
                        </a:rPr>
                        <a:t> </a:t>
                      </a:r>
                      <a:r>
                        <a:rPr lang="nl-NL" sz="1300" i="1">
                          <a:effectLst/>
                          <a:latin typeface="Arial (Body)"/>
                          <a:ea typeface="Times New Roman"/>
                        </a:rPr>
                        <a:t>(dành cho thí sinh thi vào lớp chuyên Toán, chuyên Tin học), </a:t>
                      </a:r>
                      <a:r>
                        <a:rPr lang="nl-NL" sz="1300" b="1">
                          <a:effectLst/>
                          <a:latin typeface="Arial (Body)"/>
                          <a:ea typeface="Times New Roman"/>
                        </a:rPr>
                        <a:t>Ngoại ngữ khác</a:t>
                      </a:r>
                      <a:r>
                        <a:rPr lang="nl-NL" sz="1300">
                          <a:effectLst/>
                          <a:latin typeface="Arial (Body)"/>
                          <a:ea typeface="Times New Roman"/>
                        </a:rPr>
                        <a:t>*</a:t>
                      </a:r>
                      <a:endParaRPr lang="en-US" sz="1300">
                        <a:effectLst/>
                        <a:latin typeface="Arial (Body)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nl-NL" sz="1300">
                          <a:effectLst/>
                          <a:latin typeface="Arial (Body)"/>
                          <a:ea typeface="Times New Roman"/>
                        </a:rPr>
                        <a:t>150 phút</a:t>
                      </a:r>
                      <a:endParaRPr lang="en-US" sz="1300">
                        <a:effectLst/>
                        <a:latin typeface="Arial (Body)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nl-NL" sz="1300">
                          <a:effectLst/>
                          <a:latin typeface="Arial (Body)"/>
                          <a:ea typeface="Times New Roman"/>
                        </a:rPr>
                        <a:t>8 giờ 00</a:t>
                      </a:r>
                      <a:endParaRPr lang="en-US" sz="1300">
                        <a:effectLst/>
                        <a:latin typeface="Arial (Body)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nl-NL" sz="1300">
                          <a:effectLst/>
                          <a:latin typeface="Arial (Body)"/>
                          <a:ea typeface="Times New Roman"/>
                        </a:rPr>
                        <a:t>10 giờ 30</a:t>
                      </a:r>
                      <a:endParaRPr lang="en-US" sz="1300">
                        <a:effectLst/>
                        <a:latin typeface="Arial (Body)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67144"/>
                  </a:ext>
                </a:extLst>
              </a:tr>
              <a:tr h="6557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nl-NL" sz="1300">
                          <a:effectLst/>
                          <a:latin typeface="Arial (Body)"/>
                          <a:ea typeface="Times New Roman"/>
                        </a:rPr>
                        <a:t>Chiều</a:t>
                      </a:r>
                      <a:endParaRPr lang="en-US" sz="1300">
                        <a:effectLst/>
                        <a:latin typeface="Arial (Body)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300" b="1">
                          <a:effectLst/>
                          <a:latin typeface="Arial (Body)"/>
                          <a:ea typeface="Times New Roman"/>
                        </a:rPr>
                        <a:t>Khoa học tự nhiên </a:t>
                      </a:r>
                      <a:r>
                        <a:rPr lang="pt-BR" sz="1200" i="1">
                          <a:effectLst/>
                          <a:latin typeface="Arial (Body)"/>
                          <a:ea typeface="Times New Roman"/>
                        </a:rPr>
                        <a:t>(</a:t>
                      </a:r>
                      <a:r>
                        <a:rPr lang="en-US" sz="1200" i="1">
                          <a:effectLst/>
                          <a:latin typeface="Arial (Body)"/>
                          <a:ea typeface="Times New Roman"/>
                        </a:rPr>
                        <a:t>dành cho thí sinh thi vào lớp chuyên Vật lí, chuyên Hóa học, chuyên Sinh học),</a:t>
                      </a:r>
                      <a:endParaRPr lang="en-US" sz="1200">
                        <a:effectLst/>
                        <a:latin typeface="Arial (Body)"/>
                        <a:ea typeface="Times New Roman"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pt-BR" sz="1300" b="1">
                          <a:effectLst/>
                          <a:latin typeface="Arial (Body)"/>
                          <a:ea typeface="Times New Roman"/>
                        </a:rPr>
                        <a:t>Lịch sử và Địa lí </a:t>
                      </a:r>
                      <a:r>
                        <a:rPr lang="pt-BR" sz="1300" i="1">
                          <a:effectLst/>
                          <a:latin typeface="Arial (Body)"/>
                          <a:ea typeface="Times New Roman"/>
                        </a:rPr>
                        <a:t>(</a:t>
                      </a:r>
                      <a:r>
                        <a:rPr lang="en-US" sz="1200" i="1">
                          <a:effectLst/>
                          <a:latin typeface="Arial (Body)"/>
                          <a:ea typeface="Times New Roman"/>
                        </a:rPr>
                        <a:t>dành cho thí sinh thi vào lớp chuyên Lịch sử, chuyên Địa lí), 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300" b="1">
                          <a:effectLst/>
                          <a:latin typeface="Arial (Body)"/>
                          <a:ea typeface="Times New Roman"/>
                        </a:rPr>
                        <a:t>Tiếng Anh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nl-NL" sz="1300">
                          <a:effectLst/>
                          <a:latin typeface="Arial (Body)"/>
                          <a:ea typeface="Times New Roman"/>
                        </a:rPr>
                        <a:t>150 phút</a:t>
                      </a:r>
                      <a:endParaRPr lang="en-US" sz="1300">
                        <a:effectLst/>
                        <a:latin typeface="Arial (Body)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nl-NL" sz="1300">
                          <a:effectLst/>
                          <a:latin typeface="Arial (Body)"/>
                          <a:ea typeface="Times New Roman"/>
                        </a:rPr>
                        <a:t>14 giờ 00</a:t>
                      </a:r>
                      <a:endParaRPr lang="en-US" sz="1300">
                        <a:effectLst/>
                        <a:latin typeface="Arial (Body)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nl-NL" sz="1300" dirty="0">
                          <a:effectLst/>
                          <a:latin typeface="Arial (Body)"/>
                          <a:ea typeface="Times New Roman"/>
                        </a:rPr>
                        <a:t>16 giờ 30</a:t>
                      </a:r>
                      <a:endParaRPr lang="en-US" sz="1300" dirty="0">
                        <a:effectLst/>
                        <a:latin typeface="Arial (Body)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738922"/>
                  </a:ext>
                </a:extLst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861060" y="5678269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>
                <a:solidFill>
                  <a:srgbClr val="FF0000"/>
                </a:solidFill>
                <a:latin typeface="Arial (Body)"/>
                <a:cs typeface="Times New Roman" panose="02020603050405020304" pitchFamily="18" charset="0"/>
              </a:rPr>
              <a:t>* Ngoại ngữ khác: là ngoại ngữ dùng để thi vào các lớp chuyên ngữ (chuyên tiếng Pháp, chuyên tiếng Nga, chuyên tiếng Trung, chuyên tiếng Nhật, chuyên tiếng Hàn) gồm: Tiếng Pháp, Tiếng Đức, Tiếng Nhật, Tiếng Hàn.</a:t>
            </a:r>
            <a:endParaRPr lang="en-US" sz="1200" b="1">
              <a:solidFill>
                <a:srgbClr val="FF0000"/>
              </a:solidFill>
              <a:latin typeface="Arial (Body)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823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-10160" y="-8164"/>
            <a:ext cx="9169400" cy="666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29E3BE-6F57-45D3-B8BA-4173AB6D8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6200"/>
            <a:ext cx="7886700" cy="625474"/>
          </a:xfrm>
        </p:spPr>
        <p:txBody>
          <a:bodyPr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Ý TRONG CÔNG TÁC COI THI</a:t>
            </a:r>
            <a:endParaRPr lang="vi-VN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F4178-BA98-41B1-8B65-A8EF6F6BC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20" y="838200"/>
            <a:ext cx="8175180" cy="289559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vi-VN" sz="1400" b="1">
                <a:solidFill>
                  <a:srgbClr val="0B02BE"/>
                </a:solidFill>
                <a:latin typeface="Arial (Body)"/>
              </a:rPr>
              <a:t>1. </a:t>
            </a:r>
            <a:r>
              <a:rPr lang="en-US" sz="1400" b="1">
                <a:solidFill>
                  <a:srgbClr val="0B02BE"/>
                </a:solidFill>
                <a:latin typeface="Arial (Body)"/>
              </a:rPr>
              <a:t>TRƯỞNG ĐIỂM THI</a:t>
            </a:r>
            <a:endParaRPr lang="vi-VN" sz="1400" b="1">
              <a:solidFill>
                <a:srgbClr val="0B02BE"/>
              </a:solidFill>
              <a:latin typeface="Arial (Body)"/>
            </a:endParaRPr>
          </a:p>
          <a:p>
            <a:pPr marL="34290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vi-VN" sz="1400">
                <a:solidFill>
                  <a:srgbClr val="FF0000"/>
                </a:solidFill>
                <a:latin typeface="Arial (Body)"/>
              </a:rPr>
              <a:t>Quy định một số cách đánh số báo danh</a:t>
            </a:r>
            <a:r>
              <a:rPr lang="vi-VN" sz="1400">
                <a:solidFill>
                  <a:srgbClr val="0B02BE"/>
                </a:solidFill>
                <a:latin typeface="Arial (Body)"/>
              </a:rPr>
              <a:t>; đại diện 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Giám thị</a:t>
            </a:r>
            <a:r>
              <a:rPr lang="vi-VN" sz="1400">
                <a:solidFill>
                  <a:srgbClr val="0B02BE"/>
                </a:solidFill>
                <a:latin typeface="Arial (Body)"/>
              </a:rPr>
              <a:t> </a:t>
            </a:r>
            <a:r>
              <a:rPr lang="vi-VN" sz="1400">
                <a:solidFill>
                  <a:srgbClr val="FF0000"/>
                </a:solidFill>
                <a:latin typeface="Arial (Body)"/>
              </a:rPr>
              <a:t>bốc thăm cho toàn bộ điểm thi</a:t>
            </a:r>
            <a:r>
              <a:rPr lang="en-US" sz="1400">
                <a:solidFill>
                  <a:srgbClr val="FF0000"/>
                </a:solidFill>
                <a:latin typeface="Arial (Body)"/>
              </a:rPr>
              <a:t> của </a:t>
            </a:r>
            <a:r>
              <a:rPr lang="en-US" sz="1400" err="1">
                <a:solidFill>
                  <a:srgbClr val="FF0000"/>
                </a:solidFill>
                <a:latin typeface="Arial (Body)"/>
              </a:rPr>
              <a:t>từng</a:t>
            </a:r>
            <a:r>
              <a:rPr lang="en-US" sz="1400">
                <a:solidFill>
                  <a:srgbClr val="FF0000"/>
                </a:solidFill>
                <a:latin typeface="Arial (Body)"/>
              </a:rPr>
              <a:t> </a:t>
            </a:r>
            <a:r>
              <a:rPr lang="en-US" sz="1400" err="1">
                <a:solidFill>
                  <a:srgbClr val="FF0000"/>
                </a:solidFill>
                <a:latin typeface="Arial (Body)"/>
              </a:rPr>
              <a:t>buổi</a:t>
            </a:r>
            <a:r>
              <a:rPr lang="en-US" sz="1400">
                <a:solidFill>
                  <a:srgbClr val="FF0000"/>
                </a:solidFill>
                <a:latin typeface="Arial (Body)"/>
              </a:rPr>
              <a:t> </a:t>
            </a:r>
            <a:r>
              <a:rPr lang="en-US" sz="1400" err="1">
                <a:solidFill>
                  <a:srgbClr val="FF0000"/>
                </a:solidFill>
                <a:latin typeface="Arial (Body)"/>
              </a:rPr>
              <a:t>thi</a:t>
            </a:r>
            <a:r>
              <a:rPr lang="vi-VN" sz="1400">
                <a:solidFill>
                  <a:srgbClr val="0B02BE"/>
                </a:solidFill>
                <a:latin typeface="Arial (Body)"/>
              </a:rPr>
              <a:t>;</a:t>
            </a:r>
          </a:p>
          <a:p>
            <a:pPr marL="34290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vi-VN" sz="1400">
                <a:solidFill>
                  <a:srgbClr val="0B02BE"/>
                </a:solidFill>
                <a:latin typeface="Arial (Body)"/>
              </a:rPr>
              <a:t>Tổ chức </a:t>
            </a:r>
            <a:r>
              <a:rPr lang="vi-VN" sz="1400">
                <a:solidFill>
                  <a:srgbClr val="FF0000"/>
                </a:solidFill>
                <a:latin typeface="Arial (Body)"/>
              </a:rPr>
              <a:t>đăng ký chữ ký </a:t>
            </a:r>
            <a:r>
              <a:rPr lang="vi-VN" sz="1400">
                <a:solidFill>
                  <a:srgbClr val="0B02BE"/>
                </a:solidFill>
                <a:latin typeface="Arial (Body)"/>
              </a:rPr>
              <a:t>cho những người tham gia công tác coi thi;</a:t>
            </a:r>
          </a:p>
          <a:p>
            <a:pPr marL="34290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vi-VN" sz="1400">
                <a:solidFill>
                  <a:srgbClr val="0B02BE"/>
                </a:solidFill>
                <a:latin typeface="Arial (Body)"/>
              </a:rPr>
              <a:t>Tổ chức </a:t>
            </a:r>
            <a:r>
              <a:rPr lang="vi-VN" sz="1400">
                <a:solidFill>
                  <a:srgbClr val="FF0000"/>
                </a:solidFill>
                <a:latin typeface="Arial (Body)"/>
              </a:rPr>
              <a:t>thu thiết bị </a:t>
            </a:r>
            <a:r>
              <a:rPr lang="vi-VN" sz="1400">
                <a:solidFill>
                  <a:srgbClr val="0B02BE"/>
                </a:solidFill>
                <a:latin typeface="Arial (Body)"/>
              </a:rPr>
              <a:t>thu, phát thông tin của những người thực hiện nhiệm vụ tại Điểm thi ngay trước mỗi buổi thi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;</a:t>
            </a:r>
          </a:p>
          <a:p>
            <a:pPr marL="34290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vi-VN" sz="1400">
                <a:solidFill>
                  <a:srgbClr val="0B02BE"/>
                </a:solidFill>
                <a:latin typeface="Arial (Body)"/>
              </a:rPr>
              <a:t>Bố trí </a:t>
            </a:r>
            <a:r>
              <a:rPr lang="vi-VN" sz="1400">
                <a:solidFill>
                  <a:srgbClr val="FF0000"/>
                </a:solidFill>
                <a:latin typeface="Arial (Body)"/>
              </a:rPr>
              <a:t>địa điểm bảo quản vật dụng cá nhân của thí sinh </a:t>
            </a:r>
            <a:r>
              <a:rPr lang="vi-VN" sz="1400">
                <a:solidFill>
                  <a:srgbClr val="0B02BE"/>
                </a:solidFill>
                <a:latin typeface="Arial (Body)"/>
              </a:rPr>
              <a:t>không được phép mang vào phòng thi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;</a:t>
            </a:r>
          </a:p>
          <a:p>
            <a:pPr marL="34290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en-US" sz="1400" err="1">
                <a:solidFill>
                  <a:srgbClr val="0B02BE"/>
                </a:solidFill>
                <a:latin typeface="Arial (Body)"/>
              </a:rPr>
              <a:t>Lưu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 ý </a:t>
            </a:r>
            <a:r>
              <a:rPr lang="en-US" sz="1400" err="1">
                <a:solidFill>
                  <a:srgbClr val="0B02BE"/>
                </a:solidFill>
                <a:latin typeface="Arial (Body)"/>
              </a:rPr>
              <a:t>thí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 </a:t>
            </a:r>
            <a:r>
              <a:rPr lang="en-US" sz="1400" err="1">
                <a:solidFill>
                  <a:srgbClr val="0B02BE"/>
                </a:solidFill>
                <a:latin typeface="Arial (Body)"/>
              </a:rPr>
              <a:t>sinh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 </a:t>
            </a:r>
            <a:r>
              <a:rPr lang="en-US" sz="1400" err="1">
                <a:solidFill>
                  <a:srgbClr val="0B02BE"/>
                </a:solidFill>
                <a:latin typeface="Arial (Body)"/>
              </a:rPr>
              <a:t>thi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 ở </a:t>
            </a:r>
            <a:r>
              <a:rPr lang="en-US" sz="1400" err="1">
                <a:solidFill>
                  <a:srgbClr val="0B02BE"/>
                </a:solidFill>
                <a:latin typeface="Arial (Body)"/>
              </a:rPr>
              <a:t>phòng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 </a:t>
            </a:r>
            <a:r>
              <a:rPr lang="en-US" sz="1400" err="1">
                <a:solidFill>
                  <a:srgbClr val="0B02BE"/>
                </a:solidFill>
                <a:latin typeface="Arial (Body)"/>
              </a:rPr>
              <a:t>thi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 </a:t>
            </a:r>
            <a:r>
              <a:rPr lang="en-US" sz="1400" err="1">
                <a:solidFill>
                  <a:srgbClr val="0B02BE"/>
                </a:solidFill>
                <a:latin typeface="Arial (Body)"/>
              </a:rPr>
              <a:t>dự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 </a:t>
            </a:r>
            <a:r>
              <a:rPr lang="en-US" sz="1400" err="1">
                <a:solidFill>
                  <a:srgbClr val="0B02BE"/>
                </a:solidFill>
                <a:latin typeface="Arial (Body)"/>
              </a:rPr>
              <a:t>phòng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 (</a:t>
            </a:r>
            <a:r>
              <a:rPr lang="en-US" sz="1400" err="1">
                <a:solidFill>
                  <a:srgbClr val="0B02BE"/>
                </a:solidFill>
                <a:latin typeface="Arial (Body)"/>
              </a:rPr>
              <a:t>thực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 </a:t>
            </a:r>
            <a:r>
              <a:rPr lang="en-US" sz="1400" err="1">
                <a:solidFill>
                  <a:srgbClr val="0B02BE"/>
                </a:solidFill>
                <a:latin typeface="Arial (Body)"/>
              </a:rPr>
              <a:t>hiện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 </a:t>
            </a:r>
            <a:r>
              <a:rPr lang="en-US" sz="1400" err="1">
                <a:solidFill>
                  <a:srgbClr val="0B02BE"/>
                </a:solidFill>
                <a:latin typeface="Arial (Body)"/>
              </a:rPr>
              <a:t>theo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 </a:t>
            </a:r>
            <a:r>
              <a:rPr lang="en-US" sz="1400" err="1">
                <a:solidFill>
                  <a:srgbClr val="0B02BE"/>
                </a:solidFill>
                <a:latin typeface="Arial (Body)"/>
              </a:rPr>
              <a:t>đúng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 </a:t>
            </a:r>
            <a:r>
              <a:rPr lang="en-US" sz="1400" err="1">
                <a:solidFill>
                  <a:srgbClr val="0B02BE"/>
                </a:solidFill>
                <a:latin typeface="Arial (Body)"/>
              </a:rPr>
              <a:t>hướng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 </a:t>
            </a:r>
            <a:r>
              <a:rPr lang="en-US" sz="1400" err="1">
                <a:solidFill>
                  <a:srgbClr val="0B02BE"/>
                </a:solidFill>
                <a:latin typeface="Arial (Body)"/>
              </a:rPr>
              <a:t>dẫn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: </a:t>
            </a:r>
            <a:r>
              <a:rPr lang="en-US" sz="1400" err="1">
                <a:solidFill>
                  <a:srgbClr val="0B02BE"/>
                </a:solidFill>
                <a:latin typeface="Arial (Body)"/>
              </a:rPr>
              <a:t>cách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 </a:t>
            </a:r>
            <a:r>
              <a:rPr lang="en-US" sz="1400" err="1">
                <a:solidFill>
                  <a:srgbClr val="0B02BE"/>
                </a:solidFill>
                <a:latin typeface="Arial (Body)"/>
              </a:rPr>
              <a:t>thu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 </a:t>
            </a:r>
            <a:r>
              <a:rPr lang="en-US" sz="1400" err="1">
                <a:solidFill>
                  <a:srgbClr val="0B02BE"/>
                </a:solidFill>
                <a:latin typeface="Arial (Body)"/>
              </a:rPr>
              <a:t>bài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, </a:t>
            </a:r>
            <a:r>
              <a:rPr lang="en-US" sz="1400" err="1">
                <a:solidFill>
                  <a:srgbClr val="0B02BE"/>
                </a:solidFill>
                <a:latin typeface="Arial (Body)"/>
              </a:rPr>
              <a:t>cách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 </a:t>
            </a:r>
            <a:r>
              <a:rPr lang="en-US" sz="1400" err="1">
                <a:solidFill>
                  <a:srgbClr val="0B02BE"/>
                </a:solidFill>
                <a:latin typeface="Arial (Body)"/>
              </a:rPr>
              <a:t>ghi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 </a:t>
            </a:r>
            <a:r>
              <a:rPr lang="en-US" sz="1400" err="1">
                <a:solidFill>
                  <a:srgbClr val="0B02BE"/>
                </a:solidFill>
                <a:latin typeface="Arial (Body)"/>
              </a:rPr>
              <a:t>trên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 </a:t>
            </a:r>
            <a:r>
              <a:rPr lang="en-US" sz="1400" err="1">
                <a:solidFill>
                  <a:srgbClr val="0B02BE"/>
                </a:solidFill>
                <a:latin typeface="Arial (Body)"/>
              </a:rPr>
              <a:t>Phiếu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 </a:t>
            </a:r>
            <a:r>
              <a:rPr lang="en-US" sz="1400" err="1">
                <a:solidFill>
                  <a:srgbClr val="0B02BE"/>
                </a:solidFill>
                <a:latin typeface="Arial (Body)"/>
              </a:rPr>
              <a:t>thu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 </a:t>
            </a:r>
            <a:r>
              <a:rPr lang="en-US" sz="1400" err="1">
                <a:solidFill>
                  <a:srgbClr val="0B02BE"/>
                </a:solidFill>
                <a:latin typeface="Arial (Body)"/>
              </a:rPr>
              <a:t>bài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…);</a:t>
            </a:r>
          </a:p>
          <a:p>
            <a:pPr marL="34290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en-US" sz="1400" err="1">
                <a:solidFill>
                  <a:srgbClr val="0B02BE"/>
                </a:solidFill>
                <a:latin typeface="Arial (Body)"/>
              </a:rPr>
              <a:t>Chỉ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 </a:t>
            </a:r>
            <a:r>
              <a:rPr lang="en-US" sz="1400" err="1">
                <a:solidFill>
                  <a:srgbClr val="0B02BE"/>
                </a:solidFill>
                <a:latin typeface="Arial (Body)"/>
              </a:rPr>
              <a:t>sử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 </a:t>
            </a:r>
            <a:r>
              <a:rPr lang="en-US" sz="1400" err="1">
                <a:solidFill>
                  <a:srgbClr val="0B02BE"/>
                </a:solidFill>
                <a:latin typeface="Arial (Body)"/>
              </a:rPr>
              <a:t>dụng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 </a:t>
            </a:r>
            <a:r>
              <a:rPr lang="en-US" sz="1400" err="1">
                <a:solidFill>
                  <a:srgbClr val="0B02BE"/>
                </a:solidFill>
                <a:latin typeface="Arial (Body)"/>
              </a:rPr>
              <a:t>túi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 </a:t>
            </a:r>
            <a:r>
              <a:rPr lang="en-US" sz="1400" err="1">
                <a:solidFill>
                  <a:srgbClr val="0B02BE"/>
                </a:solidFill>
                <a:latin typeface="Arial (Body)"/>
              </a:rPr>
              <a:t>đề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 </a:t>
            </a:r>
            <a:r>
              <a:rPr lang="en-US" sz="1400" err="1">
                <a:solidFill>
                  <a:srgbClr val="0B02BE"/>
                </a:solidFill>
                <a:latin typeface="Arial (Body)"/>
              </a:rPr>
              <a:t>thi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 </a:t>
            </a:r>
            <a:r>
              <a:rPr lang="en-US" sz="1400" err="1">
                <a:solidFill>
                  <a:srgbClr val="0B02BE"/>
                </a:solidFill>
                <a:latin typeface="Arial (Body)"/>
              </a:rPr>
              <a:t>đóng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 </a:t>
            </a:r>
            <a:r>
              <a:rPr lang="en-US" sz="1400" err="1">
                <a:solidFill>
                  <a:srgbClr val="0B02BE"/>
                </a:solidFill>
                <a:latin typeface="Arial (Body)"/>
              </a:rPr>
              <a:t>dấu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 </a:t>
            </a:r>
            <a:r>
              <a:rPr lang="en-US" sz="1400">
                <a:solidFill>
                  <a:srgbClr val="FF0000"/>
                </a:solidFill>
                <a:latin typeface="Arial (Body)"/>
              </a:rPr>
              <a:t>“</a:t>
            </a:r>
            <a:r>
              <a:rPr lang="en-US" sz="1400" b="1">
                <a:solidFill>
                  <a:srgbClr val="FF0000"/>
                </a:solidFill>
                <a:latin typeface="Arial (Body)"/>
              </a:rPr>
              <a:t>BẢN CHÍNH</a:t>
            </a:r>
            <a:r>
              <a:rPr lang="en-US" sz="1400">
                <a:solidFill>
                  <a:srgbClr val="FF0000"/>
                </a:solidFill>
                <a:latin typeface="Arial (Body)"/>
              </a:rPr>
              <a:t>”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 </a:t>
            </a:r>
            <a:r>
              <a:rPr lang="en-US" sz="1400" err="1">
                <a:solidFill>
                  <a:srgbClr val="0B02BE"/>
                </a:solidFill>
                <a:latin typeface="Arial (Body)"/>
              </a:rPr>
              <a:t>để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 </a:t>
            </a:r>
            <a:r>
              <a:rPr lang="en-US" sz="1400" err="1">
                <a:solidFill>
                  <a:srgbClr val="0B02BE"/>
                </a:solidFill>
                <a:latin typeface="Arial (Body)"/>
              </a:rPr>
              <a:t>đối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 </a:t>
            </a:r>
            <a:r>
              <a:rPr lang="en-US" sz="1400" err="1">
                <a:solidFill>
                  <a:srgbClr val="0B02BE"/>
                </a:solidFill>
                <a:latin typeface="Arial (Body)"/>
              </a:rPr>
              <a:t>soát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 </a:t>
            </a:r>
            <a:r>
              <a:rPr lang="en-US" sz="1400" err="1">
                <a:solidFill>
                  <a:srgbClr val="0B02BE"/>
                </a:solidFill>
                <a:latin typeface="Arial (Body)"/>
              </a:rPr>
              <a:t>trong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 </a:t>
            </a:r>
            <a:r>
              <a:rPr lang="en-US" sz="1400" err="1">
                <a:solidFill>
                  <a:srgbClr val="0B02BE"/>
                </a:solidFill>
                <a:latin typeface="Arial (Body)"/>
              </a:rPr>
              <a:t>trường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 </a:t>
            </a:r>
            <a:r>
              <a:rPr lang="en-US" sz="1400" err="1">
                <a:solidFill>
                  <a:srgbClr val="0B02BE"/>
                </a:solidFill>
                <a:latin typeface="Arial (Body)"/>
              </a:rPr>
              <a:t>hợp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 </a:t>
            </a:r>
            <a:r>
              <a:rPr lang="en-US" sz="1400" err="1">
                <a:solidFill>
                  <a:srgbClr val="0B02BE"/>
                </a:solidFill>
                <a:latin typeface="Arial (Body)"/>
              </a:rPr>
              <a:t>có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 </a:t>
            </a:r>
            <a:r>
              <a:rPr lang="en-US" sz="1400" err="1">
                <a:solidFill>
                  <a:srgbClr val="0B02BE"/>
                </a:solidFill>
                <a:latin typeface="Arial (Body)"/>
              </a:rPr>
              <a:t>thắc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 </a:t>
            </a:r>
            <a:r>
              <a:rPr lang="en-US" sz="1400" err="1">
                <a:solidFill>
                  <a:srgbClr val="0B02BE"/>
                </a:solidFill>
                <a:latin typeface="Arial (Body)"/>
              </a:rPr>
              <a:t>mắc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 </a:t>
            </a:r>
            <a:r>
              <a:rPr lang="en-US" sz="1400" err="1">
                <a:solidFill>
                  <a:srgbClr val="0B02BE"/>
                </a:solidFill>
                <a:latin typeface="Arial (Body)"/>
              </a:rPr>
              <a:t>về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 </a:t>
            </a:r>
            <a:r>
              <a:rPr lang="en-US" sz="1400" err="1">
                <a:solidFill>
                  <a:srgbClr val="0B02BE"/>
                </a:solidFill>
                <a:latin typeface="Arial (Body)"/>
              </a:rPr>
              <a:t>đề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 </a:t>
            </a:r>
            <a:r>
              <a:rPr lang="en-US" sz="1400" err="1">
                <a:solidFill>
                  <a:srgbClr val="0B02BE"/>
                </a:solidFill>
                <a:latin typeface="Arial (Body)"/>
              </a:rPr>
              <a:t>thi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 (</a:t>
            </a:r>
            <a:r>
              <a:rPr lang="en-US" sz="1400" err="1">
                <a:solidFill>
                  <a:srgbClr val="0B02BE"/>
                </a:solidFill>
                <a:latin typeface="Arial (Body)"/>
              </a:rPr>
              <a:t>đóng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/</a:t>
            </a:r>
            <a:r>
              <a:rPr lang="en-US" sz="1400" err="1">
                <a:solidFill>
                  <a:srgbClr val="0B02BE"/>
                </a:solidFill>
                <a:latin typeface="Arial (Body)"/>
              </a:rPr>
              <a:t>mở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 </a:t>
            </a:r>
            <a:r>
              <a:rPr lang="en-US" sz="1400" err="1">
                <a:solidFill>
                  <a:srgbClr val="0B02BE"/>
                </a:solidFill>
                <a:latin typeface="Arial (Body)"/>
              </a:rPr>
              <a:t>niêm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 </a:t>
            </a:r>
            <a:r>
              <a:rPr lang="en-US" sz="1400" err="1">
                <a:solidFill>
                  <a:srgbClr val="0B02BE"/>
                </a:solidFill>
                <a:latin typeface="Arial (Body)"/>
              </a:rPr>
              <a:t>phong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 </a:t>
            </a:r>
            <a:r>
              <a:rPr lang="en-US" sz="1400" err="1">
                <a:solidFill>
                  <a:srgbClr val="0B02BE"/>
                </a:solidFill>
                <a:latin typeface="Arial (Body)"/>
              </a:rPr>
              <a:t>theo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 </a:t>
            </a:r>
            <a:r>
              <a:rPr lang="en-US" sz="1400" err="1">
                <a:solidFill>
                  <a:srgbClr val="0B02BE"/>
                </a:solidFill>
                <a:latin typeface="Arial (Body)"/>
              </a:rPr>
              <a:t>quy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 </a:t>
            </a:r>
            <a:r>
              <a:rPr lang="en-US" sz="1400" err="1">
                <a:solidFill>
                  <a:srgbClr val="0B02BE"/>
                </a:solidFill>
                <a:latin typeface="Arial (Body)"/>
              </a:rPr>
              <a:t>định</a:t>
            </a:r>
            <a:r>
              <a:rPr lang="en-US" sz="1400">
                <a:solidFill>
                  <a:srgbClr val="0B02BE"/>
                </a:solidFill>
                <a:latin typeface="Arial (Body)"/>
              </a:rPr>
              <a:t>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053841"/>
            <a:ext cx="34290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038600"/>
            <a:ext cx="4419600" cy="2301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rgbClr val="00549F"/>
          </a:solidFill>
          <a:ln>
            <a:solidFill>
              <a:srgbClr val="0054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52400" y="6596330"/>
            <a:ext cx="3657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FFFFFF"/>
                </a:solidFill>
              </a:defRPr>
            </a:pPr>
            <a:r>
              <a:t>Sở Giáo dục và Đào tạo Hà Nội</a:t>
            </a:r>
          </a:p>
        </p:txBody>
      </p:sp>
      <p:pic>
        <p:nvPicPr>
          <p:cNvPr id="10" name="Image 2" descr="preencoded.png">
            <a:extLst>
              <a:ext uri="{FF2B5EF4-FFF2-40B4-BE49-F238E27FC236}">
                <a16:creationId xmlns:a16="http://schemas.microsoft.com/office/drawing/2014/main" id="{F9E26C79-AFBE-86CB-4B51-30F4F5AC23B1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artisticPastelsSmooth trans="40000"/>
                    </a14:imgEffect>
                    <a14:imgEffect>
                      <a14:sharpenSoften amount="45000"/>
                    </a14:imgEffect>
                    <a14:imgEffect>
                      <a14:colorTemperature colorTemp="6200"/>
                    </a14:imgEffect>
                    <a14:imgEffect>
                      <a14:saturation sat="276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346384" y="-25400"/>
            <a:ext cx="772215" cy="772215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  <a:reflection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59305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5760" y="6583680"/>
            <a:ext cx="3657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FFFFFF"/>
                </a:solidFill>
              </a:defRPr>
            </a:pPr>
            <a:r>
              <a:t>Sở Giáo dục và Đào tạo Hà Nội</a:t>
            </a: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-10160" y="-8164"/>
            <a:ext cx="9169400" cy="6661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rgbClr val="00549F"/>
          </a:solidFill>
          <a:ln>
            <a:solidFill>
              <a:srgbClr val="0054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B19260-43D3-44FE-85EC-B99521FA8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90800"/>
            <a:ext cx="1081844" cy="2171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29E3BE-6F57-45D3-B8BA-4173AB6D8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6200"/>
            <a:ext cx="7886700" cy="609598"/>
          </a:xfrm>
        </p:spPr>
        <p:txBody>
          <a:bodyPr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Ý TRONG CÔNG TÁC COI THI</a:t>
            </a:r>
            <a:endParaRPr lang="vi-VN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F4178-BA98-41B1-8B65-A8EF6F6BC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0" y="990600"/>
            <a:ext cx="7715250" cy="510540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vi-VN" sz="2000" b="1">
                <a:solidFill>
                  <a:srgbClr val="0B02BE"/>
                </a:solidFill>
                <a:latin typeface="Arial (Body)"/>
                <a:cs typeface="Arial" panose="020B0604020202020204" pitchFamily="34" charset="0"/>
              </a:rPr>
              <a:t>2. </a:t>
            </a:r>
            <a:r>
              <a:rPr lang="en-US" sz="2000" b="1">
                <a:solidFill>
                  <a:srgbClr val="0B02BE"/>
                </a:solidFill>
                <a:latin typeface="Arial (Body)"/>
                <a:cs typeface="Times New Roman" panose="02020603050405020304" pitchFamily="18" charset="0"/>
              </a:rPr>
              <a:t>GIÁM THỊ</a:t>
            </a:r>
            <a:endParaRPr lang="vi-VN" sz="2000" b="1">
              <a:solidFill>
                <a:srgbClr val="0B02BE"/>
              </a:solidFill>
              <a:latin typeface="Arial (Body)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lphaLcParenR"/>
            </a:pPr>
            <a:r>
              <a:rPr lang="en-US" sz="1600" err="1">
                <a:solidFill>
                  <a:srgbClr val="0B02BE"/>
                </a:solidFill>
                <a:latin typeface="Arial (Body)"/>
                <a:cs typeface="Times New Roman" panose="02020603050405020304" pitchFamily="18" charset="0"/>
              </a:rPr>
              <a:t>Chỉ</a:t>
            </a:r>
            <a:r>
              <a:rPr lang="en-US" sz="1600">
                <a:solidFill>
                  <a:srgbClr val="0B02BE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err="1">
                <a:solidFill>
                  <a:srgbClr val="0B02BE"/>
                </a:solidFill>
                <a:latin typeface="Arial (Body)"/>
                <a:cs typeface="Times New Roman" panose="02020603050405020304" pitchFamily="18" charset="0"/>
              </a:rPr>
              <a:t>sử</a:t>
            </a:r>
            <a:r>
              <a:rPr lang="en-US" sz="1600">
                <a:solidFill>
                  <a:srgbClr val="0B02BE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err="1">
                <a:solidFill>
                  <a:srgbClr val="0B02BE"/>
                </a:solidFill>
                <a:latin typeface="Arial (Body)"/>
                <a:cs typeface="Times New Roman" panose="02020603050405020304" pitchFamily="18" charset="0"/>
              </a:rPr>
              <a:t>dụng</a:t>
            </a:r>
            <a:r>
              <a:rPr lang="en-US" sz="1600">
                <a:solidFill>
                  <a:srgbClr val="0B02BE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err="1">
                <a:solidFill>
                  <a:srgbClr val="0B02BE"/>
                </a:solidFill>
                <a:latin typeface="Arial (Body)"/>
                <a:cs typeface="Times New Roman" panose="02020603050405020304" pitchFamily="18" charset="0"/>
              </a:rPr>
              <a:t>bút</a:t>
            </a:r>
            <a:r>
              <a:rPr lang="en-US" sz="1600">
                <a:solidFill>
                  <a:srgbClr val="0B02BE"/>
                </a:solidFill>
                <a:latin typeface="Arial (Body)"/>
                <a:cs typeface="Times New Roman" panose="02020603050405020304" pitchFamily="18" charset="0"/>
              </a:rPr>
              <a:t> (</a:t>
            </a:r>
            <a:r>
              <a:rPr lang="en-US" sz="1600" err="1">
                <a:solidFill>
                  <a:srgbClr val="FF0000"/>
                </a:solidFill>
                <a:latin typeface="Arial (Body)"/>
                <a:cs typeface="Times New Roman" panose="02020603050405020304" pitchFamily="18" charset="0"/>
              </a:rPr>
              <a:t>mực</a:t>
            </a:r>
            <a:r>
              <a:rPr lang="en-US" sz="1600">
                <a:solidFill>
                  <a:srgbClr val="FF0000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err="1">
                <a:solidFill>
                  <a:srgbClr val="FF0000"/>
                </a:solidFill>
                <a:latin typeface="Arial (Body)"/>
                <a:cs typeface="Times New Roman" panose="02020603050405020304" pitchFamily="18" charset="0"/>
              </a:rPr>
              <a:t>đỏ</a:t>
            </a:r>
            <a:r>
              <a:rPr lang="en-US" sz="1600">
                <a:solidFill>
                  <a:srgbClr val="0B02BE"/>
                </a:solidFill>
                <a:latin typeface="Arial (Body)"/>
                <a:cs typeface="Times New Roman" panose="02020603050405020304" pitchFamily="18" charset="0"/>
              </a:rPr>
              <a:t>) do </a:t>
            </a:r>
            <a:r>
              <a:rPr lang="en-US" sz="1600" err="1">
                <a:solidFill>
                  <a:srgbClr val="0B02BE"/>
                </a:solidFill>
                <a:latin typeface="Arial (Body)"/>
                <a:cs typeface="Times New Roman" panose="02020603050405020304" pitchFamily="18" charset="0"/>
              </a:rPr>
              <a:t>Trưởng</a:t>
            </a:r>
            <a:r>
              <a:rPr lang="en-US" sz="1600">
                <a:solidFill>
                  <a:srgbClr val="0B02BE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err="1">
                <a:solidFill>
                  <a:srgbClr val="0B02BE"/>
                </a:solidFill>
                <a:latin typeface="Arial (Body)"/>
                <a:cs typeface="Times New Roman" panose="02020603050405020304" pitchFamily="18" charset="0"/>
              </a:rPr>
              <a:t>Điểm</a:t>
            </a:r>
            <a:r>
              <a:rPr lang="en-US" sz="1600">
                <a:solidFill>
                  <a:srgbClr val="0B02BE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err="1">
                <a:solidFill>
                  <a:srgbClr val="0B02BE"/>
                </a:solidFill>
                <a:latin typeface="Arial (Body)"/>
                <a:cs typeface="Times New Roman" panose="02020603050405020304" pitchFamily="18" charset="0"/>
              </a:rPr>
              <a:t>thi</a:t>
            </a:r>
            <a:r>
              <a:rPr lang="en-US" sz="1600">
                <a:solidFill>
                  <a:srgbClr val="0B02BE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err="1">
                <a:solidFill>
                  <a:srgbClr val="0B02BE"/>
                </a:solidFill>
                <a:latin typeface="Arial (Body)"/>
                <a:cs typeface="Times New Roman" panose="02020603050405020304" pitchFamily="18" charset="0"/>
              </a:rPr>
              <a:t>phát</a:t>
            </a:r>
            <a:r>
              <a:rPr lang="en-US" sz="1600">
                <a:solidFill>
                  <a:srgbClr val="0B02BE"/>
                </a:solidFill>
                <a:latin typeface="Arial (Body)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lphaLcParenR"/>
            </a:pPr>
            <a:r>
              <a:rPr lang="en-US" sz="1600" err="1">
                <a:solidFill>
                  <a:srgbClr val="0B02BE"/>
                </a:solidFill>
                <a:latin typeface="Arial (Body)"/>
                <a:cs typeface="Times New Roman" panose="02020603050405020304" pitchFamily="18" charset="0"/>
              </a:rPr>
              <a:t>Nhắc</a:t>
            </a:r>
            <a:r>
              <a:rPr lang="en-US" sz="1600">
                <a:solidFill>
                  <a:srgbClr val="0B02BE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err="1">
                <a:solidFill>
                  <a:srgbClr val="0B02BE"/>
                </a:solidFill>
                <a:latin typeface="Arial (Body)"/>
                <a:cs typeface="Times New Roman" panose="02020603050405020304" pitchFamily="18" charset="0"/>
              </a:rPr>
              <a:t>nhở</a:t>
            </a:r>
            <a:r>
              <a:rPr lang="en-US" sz="1600">
                <a:solidFill>
                  <a:srgbClr val="0B02BE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err="1">
                <a:solidFill>
                  <a:srgbClr val="0B02BE"/>
                </a:solidFill>
                <a:latin typeface="Arial (Body)"/>
                <a:cs typeface="Times New Roman" panose="02020603050405020304" pitchFamily="18" charset="0"/>
              </a:rPr>
              <a:t>thí</a:t>
            </a:r>
            <a:r>
              <a:rPr lang="en-US" sz="1600">
                <a:solidFill>
                  <a:srgbClr val="0B02BE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err="1">
                <a:solidFill>
                  <a:srgbClr val="0B02BE"/>
                </a:solidFill>
                <a:latin typeface="Arial (Body)"/>
                <a:cs typeface="Times New Roman" panose="02020603050405020304" pitchFamily="18" charset="0"/>
              </a:rPr>
              <a:t>sinh</a:t>
            </a:r>
            <a:r>
              <a:rPr lang="en-US" sz="1600">
                <a:solidFill>
                  <a:srgbClr val="0B02BE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err="1">
                <a:solidFill>
                  <a:srgbClr val="0B02BE"/>
                </a:solidFill>
                <a:latin typeface="Arial (Body)"/>
                <a:cs typeface="Times New Roman" panose="02020603050405020304" pitchFamily="18" charset="0"/>
              </a:rPr>
              <a:t>kiểm</a:t>
            </a:r>
            <a:r>
              <a:rPr lang="en-US" sz="1600">
                <a:solidFill>
                  <a:srgbClr val="0B02BE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err="1">
                <a:solidFill>
                  <a:srgbClr val="0B02BE"/>
                </a:solidFill>
                <a:latin typeface="Arial (Body)"/>
                <a:cs typeface="Times New Roman" panose="02020603050405020304" pitchFamily="18" charset="0"/>
              </a:rPr>
              <a:t>tra</a:t>
            </a:r>
            <a:r>
              <a:rPr lang="en-US" sz="1600">
                <a:solidFill>
                  <a:srgbClr val="0B02BE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err="1">
                <a:solidFill>
                  <a:srgbClr val="0B02BE"/>
                </a:solidFill>
                <a:latin typeface="Arial (Body)"/>
                <a:cs typeface="Times New Roman" panose="02020603050405020304" pitchFamily="18" charset="0"/>
              </a:rPr>
              <a:t>tình</a:t>
            </a:r>
            <a:r>
              <a:rPr lang="en-US" sz="1600">
                <a:solidFill>
                  <a:srgbClr val="0B02BE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err="1">
                <a:solidFill>
                  <a:srgbClr val="0B02BE"/>
                </a:solidFill>
                <a:latin typeface="Arial (Body)"/>
                <a:cs typeface="Times New Roman" panose="02020603050405020304" pitchFamily="18" charset="0"/>
              </a:rPr>
              <a:t>trạng</a:t>
            </a:r>
            <a:r>
              <a:rPr lang="en-US" sz="1600">
                <a:solidFill>
                  <a:srgbClr val="0B02BE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err="1">
                <a:solidFill>
                  <a:srgbClr val="0B02BE"/>
                </a:solidFill>
                <a:latin typeface="Arial (Body)"/>
                <a:cs typeface="Times New Roman" panose="02020603050405020304" pitchFamily="18" charset="0"/>
              </a:rPr>
              <a:t>của</a:t>
            </a:r>
            <a:r>
              <a:rPr lang="en-US" sz="1600">
                <a:solidFill>
                  <a:srgbClr val="0B02BE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err="1">
                <a:solidFill>
                  <a:srgbClr val="0B02BE"/>
                </a:solidFill>
                <a:latin typeface="Arial (Body)"/>
                <a:cs typeface="Times New Roman" panose="02020603050405020304" pitchFamily="18" charset="0"/>
              </a:rPr>
              <a:t>đề</a:t>
            </a:r>
            <a:r>
              <a:rPr lang="en-US" sz="1600">
                <a:solidFill>
                  <a:srgbClr val="0B02BE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err="1">
                <a:solidFill>
                  <a:srgbClr val="0B02BE"/>
                </a:solidFill>
                <a:latin typeface="Arial (Body)"/>
                <a:cs typeface="Times New Roman" panose="02020603050405020304" pitchFamily="18" charset="0"/>
              </a:rPr>
              <a:t>thi</a:t>
            </a:r>
            <a:r>
              <a:rPr lang="en-US" sz="1600">
                <a:solidFill>
                  <a:srgbClr val="0B02BE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err="1">
                <a:solidFill>
                  <a:srgbClr val="0B02BE"/>
                </a:solidFill>
                <a:latin typeface="Arial (Body)"/>
                <a:cs typeface="Times New Roman" panose="02020603050405020304" pitchFamily="18" charset="0"/>
              </a:rPr>
              <a:t>và</a:t>
            </a:r>
            <a:r>
              <a:rPr lang="en-US" sz="1600">
                <a:solidFill>
                  <a:srgbClr val="0B02BE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err="1">
                <a:solidFill>
                  <a:srgbClr val="0B02BE"/>
                </a:solidFill>
                <a:latin typeface="Arial (Body)"/>
                <a:cs typeface="Times New Roman" panose="02020603050405020304" pitchFamily="18" charset="0"/>
              </a:rPr>
              <a:t>báo</a:t>
            </a:r>
            <a:r>
              <a:rPr lang="en-US" sz="1600">
                <a:solidFill>
                  <a:srgbClr val="0B02BE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err="1">
                <a:solidFill>
                  <a:srgbClr val="0B02BE"/>
                </a:solidFill>
                <a:latin typeface="Arial (Body)"/>
                <a:cs typeface="Times New Roman" panose="02020603050405020304" pitchFamily="18" charset="0"/>
              </a:rPr>
              <a:t>cho</a:t>
            </a:r>
            <a:r>
              <a:rPr lang="en-US" sz="1600">
                <a:solidFill>
                  <a:srgbClr val="0B02BE"/>
                </a:solidFill>
                <a:latin typeface="Arial (Body)"/>
                <a:cs typeface="Times New Roman" panose="02020603050405020304" pitchFamily="18" charset="0"/>
              </a:rPr>
              <a:t> Giám thị </a:t>
            </a:r>
            <a:r>
              <a:rPr lang="vi-VN" sz="1600">
                <a:solidFill>
                  <a:srgbClr val="DA1010"/>
                </a:solidFill>
                <a:latin typeface="Arial (Body)"/>
                <a:cs typeface="Times New Roman" panose="02020603050405020304" pitchFamily="18" charset="0"/>
              </a:rPr>
              <a:t>chậm nhất 05 phút từ thời điểm bắt đầu tính giờ làm bài;</a:t>
            </a:r>
          </a:p>
          <a:p>
            <a:pPr marL="342900" indent="-34290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lphaLcParenR"/>
            </a:pPr>
            <a:r>
              <a:rPr lang="vi-VN" sz="1600">
                <a:solidFill>
                  <a:srgbClr val="0B02BE"/>
                </a:solidFill>
                <a:latin typeface="Arial (Body)"/>
                <a:cs typeface="Arial" panose="020B0604020202020204" pitchFamily="34" charset="0"/>
              </a:rPr>
              <a:t>Các phản ánh về đề thi và các sự cố bất thường trong phòng thi phải </a:t>
            </a:r>
            <a:r>
              <a:rPr lang="vi-VN" sz="1600">
                <a:solidFill>
                  <a:srgbClr val="FF0000"/>
                </a:solidFill>
                <a:latin typeface="Arial (Body)"/>
                <a:cs typeface="Arial" panose="020B0604020202020204" pitchFamily="34" charset="0"/>
              </a:rPr>
              <a:t>báo ngay cho trưởng điểm thi</a:t>
            </a:r>
            <a:r>
              <a:rPr lang="en-US" sz="1600">
                <a:solidFill>
                  <a:srgbClr val="FF0000"/>
                </a:solidFill>
                <a:latin typeface="Arial (Body)"/>
                <a:cs typeface="Arial" panose="020B0604020202020204" pitchFamily="34" charset="0"/>
              </a:rPr>
              <a:t> (qua Giám sát)</a:t>
            </a:r>
            <a:r>
              <a:rPr lang="en-US" sz="1600">
                <a:solidFill>
                  <a:srgbClr val="0B02BE"/>
                </a:solidFill>
                <a:latin typeface="Arial (Body)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lphaLcParenR"/>
            </a:pPr>
            <a:r>
              <a:rPr lang="en-US" sz="1600" err="1">
                <a:solidFill>
                  <a:srgbClr val="0B02BE"/>
                </a:solidFill>
                <a:latin typeface="Arial (Body)"/>
                <a:cs typeface="Arial" panose="020B0604020202020204" pitchFamily="34" charset="0"/>
              </a:rPr>
              <a:t>Kiểm</a:t>
            </a:r>
            <a:r>
              <a:rPr lang="en-US" sz="1600">
                <a:solidFill>
                  <a:srgbClr val="0B02BE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rgbClr val="0B02BE"/>
                </a:solidFill>
                <a:latin typeface="Arial (Body)"/>
                <a:cs typeface="Arial" panose="020B0604020202020204" pitchFamily="34" charset="0"/>
              </a:rPr>
              <a:t>đếm</a:t>
            </a:r>
            <a:r>
              <a:rPr lang="en-US" sz="1600">
                <a:solidFill>
                  <a:srgbClr val="0B02BE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rgbClr val="0B02BE"/>
                </a:solidFill>
                <a:latin typeface="Arial (Body)"/>
                <a:cs typeface="Arial" panose="020B0604020202020204" pitchFamily="34" charset="0"/>
              </a:rPr>
              <a:t>công</a:t>
            </a:r>
            <a:r>
              <a:rPr lang="en-US" sz="1600">
                <a:solidFill>
                  <a:srgbClr val="0B02BE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rgbClr val="0B02BE"/>
                </a:solidFill>
                <a:latin typeface="Arial (Body)"/>
                <a:cs typeface="Arial" panose="020B0604020202020204" pitchFamily="34" charset="0"/>
              </a:rPr>
              <a:t>việc</a:t>
            </a:r>
            <a:r>
              <a:rPr lang="en-US" sz="1600">
                <a:solidFill>
                  <a:srgbClr val="0B02BE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rgbClr val="0B02BE"/>
                </a:solidFill>
                <a:latin typeface="Arial (Body)"/>
                <a:cs typeface="Arial" panose="020B0604020202020204" pitchFamily="34" charset="0"/>
              </a:rPr>
              <a:t>theo</a:t>
            </a:r>
            <a:r>
              <a:rPr lang="en-US" sz="1600">
                <a:solidFill>
                  <a:srgbClr val="0B02BE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1600">
                <a:solidFill>
                  <a:srgbClr val="FF0000"/>
                </a:solidFill>
                <a:latin typeface="Arial (Body)"/>
                <a:cs typeface="Arial" panose="020B0604020202020204" pitchFamily="34" charset="0"/>
              </a:rPr>
              <a:t>Checklist</a:t>
            </a:r>
            <a:r>
              <a:rPr lang="en-US" sz="1600">
                <a:solidFill>
                  <a:srgbClr val="0B02BE"/>
                </a:solidFill>
                <a:latin typeface="Arial (Body)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lphaLcParenR"/>
            </a:pPr>
            <a:r>
              <a:rPr lang="en-US" sz="1600" b="0" baseline="0" err="1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Chỉ</a:t>
            </a:r>
            <a:r>
              <a:rPr lang="en-US" sz="1600" b="0" baseline="0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b="0" baseline="0" err="1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cho</a:t>
            </a:r>
            <a:r>
              <a:rPr lang="en-US" sz="1600" b="0" baseline="0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 TS </a:t>
            </a:r>
            <a:r>
              <a:rPr lang="en-US" sz="1600" b="0" baseline="0" err="1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ra</a:t>
            </a:r>
            <a:r>
              <a:rPr lang="en-US" sz="1600" b="0" baseline="0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b="0" baseline="0" err="1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khỏi</a:t>
            </a:r>
            <a:r>
              <a:rPr lang="en-US" sz="1600" b="0" baseline="0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b="0" baseline="0" err="1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phòng</a:t>
            </a:r>
            <a:r>
              <a:rPr lang="en-US" sz="1600" b="0" baseline="0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b="0" baseline="0" err="1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thi</a:t>
            </a:r>
            <a:r>
              <a:rPr lang="en-US" sz="1600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err="1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và</a:t>
            </a:r>
            <a:r>
              <a:rPr lang="en-US" sz="1600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err="1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khu</a:t>
            </a:r>
            <a:r>
              <a:rPr lang="en-US" sz="1600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err="1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vực</a:t>
            </a:r>
            <a:r>
              <a:rPr lang="en-US" sz="1600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err="1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thi</a:t>
            </a:r>
            <a:r>
              <a:rPr lang="en-US" sz="1600" b="0" baseline="0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b="0" baseline="0" err="1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sau</a:t>
            </a:r>
            <a:r>
              <a:rPr lang="en-US" sz="1600" b="0" baseline="0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 2/3 </a:t>
            </a:r>
            <a:r>
              <a:rPr lang="en-US" sz="1600" b="0" baseline="0" err="1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thời</a:t>
            </a:r>
            <a:r>
              <a:rPr lang="en-US" sz="1600" b="0" baseline="0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b="0" baseline="0" err="1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gian</a:t>
            </a:r>
            <a:r>
              <a:rPr lang="en-US" sz="1600" b="0" baseline="0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b="0" baseline="0" err="1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với</a:t>
            </a:r>
            <a:r>
              <a:rPr lang="en-US" sz="1600" b="0" baseline="0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b="0" baseline="0" err="1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môn</a:t>
            </a:r>
            <a:r>
              <a:rPr lang="en-US" sz="1600" b="0" baseline="0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b="0" baseline="0" err="1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tự</a:t>
            </a:r>
            <a:r>
              <a:rPr lang="en-US" sz="1600" b="0" baseline="0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b="0" baseline="0" err="1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luận</a:t>
            </a:r>
            <a:r>
              <a:rPr lang="en-US" sz="1600" b="0" baseline="0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 (</a:t>
            </a:r>
            <a:r>
              <a:rPr lang="en-US" sz="1600" b="0" baseline="0" err="1">
                <a:solidFill>
                  <a:srgbClr val="FF0000"/>
                </a:solidFill>
                <a:latin typeface="Arial (Body)"/>
                <a:cs typeface="Times New Roman" panose="02020603050405020304" pitchFamily="18" charset="0"/>
              </a:rPr>
              <a:t>th</a:t>
            </a:r>
            <a:r>
              <a:rPr lang="en-US" sz="1600" err="1">
                <a:solidFill>
                  <a:srgbClr val="FF0000"/>
                </a:solidFill>
                <a:latin typeface="Arial (Body)"/>
                <a:cs typeface="Times New Roman" panose="02020603050405020304" pitchFamily="18" charset="0"/>
              </a:rPr>
              <a:t>u</a:t>
            </a:r>
            <a:r>
              <a:rPr lang="en-US" sz="1600">
                <a:solidFill>
                  <a:srgbClr val="FF0000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err="1">
                <a:solidFill>
                  <a:srgbClr val="FF0000"/>
                </a:solidFill>
                <a:latin typeface="Arial (Body)"/>
                <a:cs typeface="Times New Roman" panose="02020603050405020304" pitchFamily="18" charset="0"/>
              </a:rPr>
              <a:t>lại</a:t>
            </a:r>
            <a:r>
              <a:rPr lang="en-US" sz="1600">
                <a:solidFill>
                  <a:srgbClr val="FF0000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err="1">
                <a:solidFill>
                  <a:srgbClr val="FF0000"/>
                </a:solidFill>
                <a:latin typeface="Arial (Body)"/>
                <a:cs typeface="Times New Roman" panose="02020603050405020304" pitchFamily="18" charset="0"/>
              </a:rPr>
              <a:t>bài</a:t>
            </a:r>
            <a:r>
              <a:rPr lang="en-US" sz="1600">
                <a:solidFill>
                  <a:srgbClr val="FF0000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err="1">
                <a:solidFill>
                  <a:srgbClr val="FF0000"/>
                </a:solidFill>
                <a:latin typeface="Arial (Body)"/>
                <a:cs typeface="Times New Roman" panose="02020603050405020304" pitchFamily="18" charset="0"/>
              </a:rPr>
              <a:t>thi</a:t>
            </a:r>
            <a:r>
              <a:rPr lang="en-US" sz="1600">
                <a:solidFill>
                  <a:srgbClr val="FF0000"/>
                </a:solidFill>
                <a:latin typeface="Arial (Body)"/>
                <a:cs typeface="Times New Roman" panose="02020603050405020304" pitchFamily="18" charset="0"/>
              </a:rPr>
              <a:t>, </a:t>
            </a:r>
            <a:r>
              <a:rPr lang="en-US" sz="1600" err="1">
                <a:solidFill>
                  <a:srgbClr val="FF0000"/>
                </a:solidFill>
                <a:latin typeface="Arial (Body)"/>
                <a:cs typeface="Times New Roman" panose="02020603050405020304" pitchFamily="18" charset="0"/>
              </a:rPr>
              <a:t>đề</a:t>
            </a:r>
            <a:r>
              <a:rPr lang="en-US" sz="1600">
                <a:solidFill>
                  <a:srgbClr val="FF0000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err="1">
                <a:solidFill>
                  <a:srgbClr val="FF0000"/>
                </a:solidFill>
                <a:latin typeface="Arial (Body)"/>
                <a:cs typeface="Times New Roman" panose="02020603050405020304" pitchFamily="18" charset="0"/>
              </a:rPr>
              <a:t>thi</a:t>
            </a:r>
            <a:r>
              <a:rPr lang="en-US" sz="1600">
                <a:solidFill>
                  <a:srgbClr val="FF0000"/>
                </a:solidFill>
                <a:latin typeface="Arial (Body)"/>
                <a:cs typeface="Times New Roman" panose="02020603050405020304" pitchFamily="18" charset="0"/>
              </a:rPr>
              <a:t>, </a:t>
            </a:r>
            <a:r>
              <a:rPr lang="en-US" sz="1600" err="1">
                <a:solidFill>
                  <a:srgbClr val="FF0000"/>
                </a:solidFill>
                <a:latin typeface="Arial (Body)"/>
                <a:cs typeface="Times New Roman" panose="02020603050405020304" pitchFamily="18" charset="0"/>
              </a:rPr>
              <a:t>giấy</a:t>
            </a:r>
            <a:r>
              <a:rPr lang="en-US" sz="1600">
                <a:solidFill>
                  <a:srgbClr val="FF0000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err="1">
                <a:solidFill>
                  <a:srgbClr val="FF0000"/>
                </a:solidFill>
                <a:latin typeface="Arial (Body)"/>
                <a:cs typeface="Times New Roman" panose="02020603050405020304" pitchFamily="18" charset="0"/>
              </a:rPr>
              <a:t>nháp</a:t>
            </a:r>
            <a:r>
              <a:rPr lang="en-US" sz="1600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)</a:t>
            </a:r>
            <a:r>
              <a:rPr lang="en-US" sz="1600" b="0" baseline="0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, </a:t>
            </a:r>
            <a:r>
              <a:rPr lang="en-US" sz="1600" b="0" baseline="0" err="1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hết</a:t>
            </a:r>
            <a:r>
              <a:rPr lang="en-US" sz="1600" b="0" baseline="0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b="0" baseline="0" err="1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giờ</a:t>
            </a:r>
            <a:r>
              <a:rPr lang="en-US" sz="1600" b="0" baseline="0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b="0" baseline="0" err="1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thi</a:t>
            </a:r>
            <a:r>
              <a:rPr lang="en-US" sz="1600" b="0" baseline="0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b="0" baseline="0" err="1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với</a:t>
            </a:r>
            <a:r>
              <a:rPr lang="en-US" sz="1600" b="0" baseline="0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b="0" baseline="0" err="1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môn</a:t>
            </a:r>
            <a:r>
              <a:rPr lang="en-US" sz="1600" b="0" baseline="0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b="0" baseline="0" err="1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trắc</a:t>
            </a:r>
            <a:r>
              <a:rPr lang="en-US" sz="1600" b="0" baseline="0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b="0" baseline="0" err="1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nghiệm</a:t>
            </a:r>
            <a:r>
              <a:rPr lang="en-US" sz="1600" b="0" baseline="0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;</a:t>
            </a:r>
            <a:endParaRPr lang="en-US" sz="1600" b="0" baseline="0">
              <a:solidFill>
                <a:srgbClr val="0000FF"/>
              </a:solidFill>
              <a:latin typeface="Arial (Body)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lphaLcParenR"/>
            </a:pPr>
            <a:r>
              <a:rPr lang="en-US" sz="1600" b="1" err="1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Khi</a:t>
            </a:r>
            <a:r>
              <a:rPr lang="en-US" sz="1600" b="1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b="1" err="1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thu</a:t>
            </a:r>
            <a:r>
              <a:rPr lang="en-US" sz="1600" b="1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b="1" err="1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bài</a:t>
            </a:r>
            <a:r>
              <a:rPr lang="en-US" sz="1600" b="0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:</a:t>
            </a:r>
            <a:r>
              <a:rPr lang="en-US" sz="1600" b="0" baseline="0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b="0" baseline="0" err="1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sắp</a:t>
            </a:r>
            <a:r>
              <a:rPr lang="en-US" sz="1600" b="0" baseline="0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b="0" baseline="0" err="1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xếp</a:t>
            </a:r>
            <a:r>
              <a:rPr lang="en-US" sz="1600" b="0" baseline="0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b="0" baseline="0" err="1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bài</a:t>
            </a:r>
            <a:r>
              <a:rPr lang="en-US" sz="1600" b="0" baseline="0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b="0" baseline="0" err="1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thi</a:t>
            </a:r>
            <a:r>
              <a:rPr lang="en-US" sz="1600" b="0" baseline="0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b="0" baseline="0" err="1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theo</a:t>
            </a:r>
            <a:r>
              <a:rPr lang="en-US" sz="1600" b="0" baseline="0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b="0" baseline="0" err="1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thứ</a:t>
            </a:r>
            <a:r>
              <a:rPr lang="en-US" sz="1600" b="0" baseline="0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b="0" baseline="0" err="1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tự</a:t>
            </a:r>
            <a:r>
              <a:rPr lang="en-US" sz="1600" b="0" baseline="0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b="0" baseline="0" err="1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tăng</a:t>
            </a:r>
            <a:r>
              <a:rPr lang="en-US" sz="1600" b="0" baseline="0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b="0" baseline="0" err="1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dần</a:t>
            </a:r>
            <a:r>
              <a:rPr lang="en-US" sz="1600" b="0" baseline="0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b="0" baseline="0" err="1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của</a:t>
            </a:r>
            <a:r>
              <a:rPr lang="en-US" sz="1600" b="0" baseline="0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 SBD </a:t>
            </a:r>
            <a:r>
              <a:rPr lang="en-US" sz="1600" b="0" baseline="0">
                <a:solidFill>
                  <a:srgbClr val="FF0000"/>
                </a:solidFill>
                <a:latin typeface="Arial (Body)"/>
                <a:cs typeface="Times New Roman" panose="02020603050405020304" pitchFamily="18" charset="0"/>
              </a:rPr>
              <a:t>(</a:t>
            </a:r>
            <a:r>
              <a:rPr lang="en-US" sz="1600" b="0" baseline="0" err="1">
                <a:solidFill>
                  <a:srgbClr val="FF0000"/>
                </a:solidFill>
                <a:latin typeface="Arial (Body)"/>
                <a:cs typeface="Times New Roman" panose="02020603050405020304" pitchFamily="18" charset="0"/>
              </a:rPr>
              <a:t>nhỏ</a:t>
            </a:r>
            <a:r>
              <a:rPr lang="en-US" sz="1600" b="0" baseline="0">
                <a:solidFill>
                  <a:srgbClr val="FF0000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b="0" baseline="0" err="1">
                <a:solidFill>
                  <a:srgbClr val="FF0000"/>
                </a:solidFill>
                <a:latin typeface="Arial (Body)"/>
                <a:cs typeface="Times New Roman" panose="02020603050405020304" pitchFamily="18" charset="0"/>
              </a:rPr>
              <a:t>trên</a:t>
            </a:r>
            <a:r>
              <a:rPr lang="en-US" sz="1600" b="0" baseline="0">
                <a:solidFill>
                  <a:srgbClr val="FF0000"/>
                </a:solidFill>
                <a:latin typeface="Arial (Body)"/>
                <a:cs typeface="Times New Roman" panose="02020603050405020304" pitchFamily="18" charset="0"/>
              </a:rPr>
              <a:t>, </a:t>
            </a:r>
            <a:r>
              <a:rPr lang="en-US" sz="1600" b="0" baseline="0" err="1">
                <a:solidFill>
                  <a:srgbClr val="FF0000"/>
                </a:solidFill>
                <a:latin typeface="Arial (Body)"/>
                <a:cs typeface="Times New Roman" panose="02020603050405020304" pitchFamily="18" charset="0"/>
              </a:rPr>
              <a:t>lớn</a:t>
            </a:r>
            <a:r>
              <a:rPr lang="en-US" sz="1600" b="0" baseline="0">
                <a:solidFill>
                  <a:srgbClr val="FF0000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b="0" baseline="0" err="1">
                <a:solidFill>
                  <a:srgbClr val="FF0000"/>
                </a:solidFill>
                <a:latin typeface="Arial (Body)"/>
                <a:cs typeface="Times New Roman" panose="02020603050405020304" pitchFamily="18" charset="0"/>
              </a:rPr>
              <a:t>dưới</a:t>
            </a:r>
            <a:r>
              <a:rPr lang="en-US" sz="1600" b="0" baseline="0">
                <a:solidFill>
                  <a:srgbClr val="FF0000"/>
                </a:solidFill>
                <a:latin typeface="Arial (Body)"/>
                <a:cs typeface="Times New Roman" panose="02020603050405020304" pitchFamily="18" charset="0"/>
              </a:rPr>
              <a:t>)</a:t>
            </a:r>
            <a:r>
              <a:rPr lang="en-US" sz="1600" b="0" baseline="0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, </a:t>
            </a:r>
            <a:r>
              <a:rPr lang="en-US" sz="1600" b="0" baseline="0" err="1">
                <a:solidFill>
                  <a:srgbClr val="FF0000"/>
                </a:solidFill>
                <a:latin typeface="Arial (Body)"/>
                <a:cs typeface="Times New Roman" panose="02020603050405020304" pitchFamily="18" charset="0"/>
              </a:rPr>
              <a:t>lồng</a:t>
            </a:r>
            <a:r>
              <a:rPr lang="en-US" sz="1600" b="0" baseline="0">
                <a:solidFill>
                  <a:srgbClr val="FF0000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b="0" baseline="0" err="1">
                <a:solidFill>
                  <a:srgbClr val="FF0000"/>
                </a:solidFill>
                <a:latin typeface="Arial (Body)"/>
                <a:cs typeface="Times New Roman" panose="02020603050405020304" pitchFamily="18" charset="0"/>
              </a:rPr>
              <a:t>tờ</a:t>
            </a:r>
            <a:r>
              <a:rPr lang="en-US" sz="1600" b="0" baseline="0">
                <a:solidFill>
                  <a:srgbClr val="FF0000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b="0" baseline="0" err="1">
                <a:solidFill>
                  <a:srgbClr val="FF0000"/>
                </a:solidFill>
                <a:latin typeface="Arial (Body)"/>
                <a:cs typeface="Times New Roman" panose="02020603050405020304" pitchFamily="18" charset="0"/>
              </a:rPr>
              <a:t>giấy</a:t>
            </a:r>
            <a:r>
              <a:rPr lang="en-US" sz="1600" b="0" baseline="0">
                <a:solidFill>
                  <a:srgbClr val="FF0000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b="0" baseline="0" err="1">
                <a:solidFill>
                  <a:srgbClr val="FF0000"/>
                </a:solidFill>
                <a:latin typeface="Arial (Body)"/>
                <a:cs typeface="Times New Roman" panose="02020603050405020304" pitchFamily="18" charset="0"/>
              </a:rPr>
              <a:t>thi</a:t>
            </a:r>
            <a:r>
              <a:rPr lang="en-US" sz="1600" b="0" baseline="0">
                <a:solidFill>
                  <a:srgbClr val="FF0000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b="0" baseline="0" err="1">
                <a:solidFill>
                  <a:srgbClr val="FF0000"/>
                </a:solidFill>
                <a:latin typeface="Arial (Body)"/>
                <a:cs typeface="Times New Roman" panose="02020603050405020304" pitchFamily="18" charset="0"/>
              </a:rPr>
              <a:t>của</a:t>
            </a:r>
            <a:r>
              <a:rPr lang="en-US" sz="1600" b="0" baseline="0">
                <a:solidFill>
                  <a:srgbClr val="FF0000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b="0" baseline="0" err="1">
                <a:solidFill>
                  <a:srgbClr val="FF0000"/>
                </a:solidFill>
                <a:latin typeface="Arial (Body)"/>
                <a:cs typeface="Times New Roman" panose="02020603050405020304" pitchFamily="18" charset="0"/>
              </a:rPr>
              <a:t>từng</a:t>
            </a:r>
            <a:r>
              <a:rPr lang="en-US" sz="1600" b="0" baseline="0">
                <a:solidFill>
                  <a:srgbClr val="FF0000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b="0" baseline="0" err="1">
                <a:solidFill>
                  <a:srgbClr val="FF0000"/>
                </a:solidFill>
                <a:latin typeface="Arial (Body)"/>
                <a:cs typeface="Times New Roman" panose="02020603050405020304" pitchFamily="18" charset="0"/>
              </a:rPr>
              <a:t>bài</a:t>
            </a:r>
            <a:r>
              <a:rPr lang="en-US" sz="1600" b="0" baseline="0">
                <a:solidFill>
                  <a:srgbClr val="FF0000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b="0" baseline="0" err="1">
                <a:solidFill>
                  <a:srgbClr val="FF0000"/>
                </a:solidFill>
                <a:latin typeface="Arial (Body)"/>
                <a:cs typeface="Times New Roman" panose="02020603050405020304" pitchFamily="18" charset="0"/>
              </a:rPr>
              <a:t>thi</a:t>
            </a:r>
            <a:r>
              <a:rPr lang="en-US" sz="1600" b="0" baseline="0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, </a:t>
            </a:r>
            <a:r>
              <a:rPr lang="en-US" sz="1600" b="0" baseline="0" err="1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kiểm</a:t>
            </a:r>
            <a:r>
              <a:rPr lang="en-US" sz="1600" b="0" baseline="0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b="0" baseline="0" err="1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đếm</a:t>
            </a:r>
            <a:r>
              <a:rPr lang="en-US" sz="1600" b="0" baseline="0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b="0" baseline="0" err="1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đủ</a:t>
            </a:r>
            <a:r>
              <a:rPr lang="en-US" sz="1600" b="0" baseline="0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b="0" baseline="0" err="1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số</a:t>
            </a:r>
            <a:r>
              <a:rPr lang="en-US" sz="1600" b="0" baseline="0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b="0" baseline="0" err="1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tờ</a:t>
            </a:r>
            <a:r>
              <a:rPr lang="en-US" sz="1600" b="0" baseline="0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b="0" baseline="0" err="1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của</a:t>
            </a:r>
            <a:r>
              <a:rPr lang="en-US" sz="1600" b="0" baseline="0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b="0" baseline="0" err="1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từng</a:t>
            </a:r>
            <a:r>
              <a:rPr lang="en-US" sz="1600" b="0" baseline="0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en-US" sz="1600" b="0" baseline="0" err="1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bài</a:t>
            </a:r>
            <a:r>
              <a:rPr lang="en-US" sz="1600" b="0" baseline="0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 thi;</a:t>
            </a:r>
            <a:r>
              <a:rPr lang="en-US" sz="1600" b="0">
                <a:solidFill>
                  <a:srgbClr val="0000FF"/>
                </a:solidFill>
                <a:latin typeface="Arial (Body)"/>
                <a:cs typeface="Times New Roman" panose="02020603050405020304" pitchFamily="18" charset="0"/>
              </a:rPr>
              <a:t> </a:t>
            </a:r>
            <a:r>
              <a:rPr lang="vi-VN" sz="1600">
                <a:solidFill>
                  <a:srgbClr val="FF0000"/>
                </a:solidFill>
                <a:latin typeface="Arial (Body)"/>
                <a:cs typeface="Arial" panose="020B0604020202020204" pitchFamily="34" charset="0"/>
              </a:rPr>
              <a:t>kiểm tra </a:t>
            </a:r>
            <a:r>
              <a:rPr lang="en-US" sz="1600">
                <a:solidFill>
                  <a:srgbClr val="FF0000"/>
                </a:solidFill>
                <a:latin typeface="Arial (Body)"/>
                <a:cs typeface="Arial" panose="020B0604020202020204" pitchFamily="34" charset="0"/>
              </a:rPr>
              <a:t>số báo danh/</a:t>
            </a:r>
            <a:r>
              <a:rPr lang="vi-VN" sz="1600">
                <a:solidFill>
                  <a:srgbClr val="FF0000"/>
                </a:solidFill>
                <a:latin typeface="Arial (Body)"/>
                <a:cs typeface="Arial" panose="020B0604020202020204" pitchFamily="34" charset="0"/>
              </a:rPr>
              <a:t>mã đề thi thí sinh ghi và tô </a:t>
            </a:r>
            <a:r>
              <a:rPr lang="en-US" sz="1600">
                <a:solidFill>
                  <a:srgbClr val="FF0000"/>
                </a:solidFill>
                <a:latin typeface="Arial (Body)"/>
                <a:cs typeface="Arial" panose="020B0604020202020204" pitchFamily="34" charset="0"/>
              </a:rPr>
              <a:t>trên Phiếu TLTN </a:t>
            </a:r>
            <a:r>
              <a:rPr lang="vi-VN" sz="1600">
                <a:solidFill>
                  <a:srgbClr val="FF0000"/>
                </a:solidFill>
                <a:latin typeface="Arial (Body)"/>
                <a:cs typeface="Arial" panose="020B0604020202020204" pitchFamily="34" charset="0"/>
              </a:rPr>
              <a:t>bảo đảm thống nhất</a:t>
            </a:r>
            <a:r>
              <a:rPr lang="en-US" sz="1600">
                <a:solidFill>
                  <a:srgbClr val="0B02BE"/>
                </a:solidFill>
                <a:latin typeface="Arial (Body)"/>
                <a:cs typeface="Arial" panose="020B0604020202020204" pitchFamily="34" charset="0"/>
              </a:rPr>
              <a:t>. Tuyệt đối không để thiếu bài thi/tờ giấy thi. Chỉ cho TS rời khỏi phòng thi sau khi thu đủ số bài thi/tờ giấy thi.</a:t>
            </a:r>
          </a:p>
          <a:p>
            <a:pPr marL="342900" indent="-34290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lphaLcParenR"/>
            </a:pPr>
            <a:r>
              <a:rPr lang="vi-VN" sz="1600">
                <a:solidFill>
                  <a:srgbClr val="0B02BE"/>
                </a:solidFill>
                <a:latin typeface="Arial (Body)"/>
                <a:cs typeface="Arial" panose="020B0604020202020204" pitchFamily="34" charset="0"/>
              </a:rPr>
              <a:t>Nếu có thí sinh vi phạm Quy chế thi Giám thị phải lập biên bản xử lý theo đúng quy định; nếu có tình huống bất thường phải báo cáo ngay cho Trưởng Điểm thi giải quyết</a:t>
            </a:r>
            <a:r>
              <a:rPr lang="en-US" sz="1600">
                <a:solidFill>
                  <a:srgbClr val="0B02BE"/>
                </a:solidFill>
                <a:latin typeface="Arial (Body)"/>
                <a:cs typeface="Arial" panose="020B0604020202020204" pitchFamily="34" charset="0"/>
              </a:rPr>
              <a:t>. </a:t>
            </a:r>
            <a:endParaRPr lang="vi-VN" sz="1600">
              <a:solidFill>
                <a:srgbClr val="0B02BE"/>
              </a:solidFill>
              <a:latin typeface="Arial (Body)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lphaLcParenR"/>
            </a:pPr>
            <a:endParaRPr lang="vi-VN" sz="1600">
              <a:solidFill>
                <a:srgbClr val="0000FF"/>
              </a:solidFill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98920"/>
            <a:ext cx="3657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FFFFFF"/>
                </a:solidFill>
              </a:defRPr>
            </a:pPr>
            <a:r>
              <a:t>Sở Giáo dục và Đào tạo Hà Nội</a:t>
            </a:r>
          </a:p>
        </p:txBody>
      </p:sp>
      <p:pic>
        <p:nvPicPr>
          <p:cNvPr id="11" name="Image 2" descr="preencoded.png">
            <a:extLst>
              <a:ext uri="{FF2B5EF4-FFF2-40B4-BE49-F238E27FC236}">
                <a16:creationId xmlns:a16="http://schemas.microsoft.com/office/drawing/2014/main" id="{F9E26C79-AFBE-86CB-4B51-30F4F5AC23B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artisticPastelsSmooth trans="40000"/>
                    </a14:imgEffect>
                    <a14:imgEffect>
                      <a14:sharpenSoften amount="45000"/>
                    </a14:imgEffect>
                    <a14:imgEffect>
                      <a14:colorTemperature colorTemp="6200"/>
                    </a14:imgEffect>
                    <a14:imgEffect>
                      <a14:saturation sat="276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346384" y="-25400"/>
            <a:ext cx="772215" cy="772215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  <a:reflection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52297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5751</TotalTime>
  <Words>2307</Words>
  <Application>Microsoft Office PowerPoint</Application>
  <PresentationFormat>On-screen Show (4:3)</PresentationFormat>
  <Paragraphs>265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Arial (Body)</vt:lpstr>
      <vt:lpstr>Calibri</vt:lpstr>
      <vt:lpstr>Calibri Light</vt:lpstr>
      <vt:lpstr>Montserrat</vt:lpstr>
      <vt:lpstr>Roboto</vt:lpstr>
      <vt:lpstr>Times New Roman</vt:lpstr>
      <vt:lpstr>Times New Roman (Headings)</vt:lpstr>
      <vt:lpstr>Verdana</vt:lpstr>
      <vt:lpstr>Wingdings</vt:lpstr>
      <vt:lpstr>Office Theme</vt:lpstr>
      <vt:lpstr>HƯỚNG DẪN COI THI TUYỂN SINH VÀO LỚP 10 THPT NĂM HỌC 2026-2027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LƯU Ý TRONG CÔNG TÁC COI THI</vt:lpstr>
      <vt:lpstr>LƯU Ý TRONG CÔNG TÁC COI THI</vt:lpstr>
      <vt:lpstr>LƯU Ý THÍ SINH</vt:lpstr>
      <vt:lpstr>LƯU Ý THÍ SINH</vt:lpstr>
      <vt:lpstr>LƯU Ý THÍ SINH</vt:lpstr>
      <vt:lpstr>QUY ĐỊNH ĐỐI VỚI THÍ SINH</vt:lpstr>
      <vt:lpstr>XỬ LÝ THÍ SINH VI PHẠM QUY CHẾ THI</vt:lpstr>
      <vt:lpstr>LƯU Ý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HƯỚNG DẪN COI THI TUYỂN SINH VÀO LỚP 10 THPT NĂM HỌC 2021-2022</dc:title>
  <dc:creator>binh nghiem</dc:creator>
  <cp:lastModifiedBy>Binh Nghiem</cp:lastModifiedBy>
  <cp:revision>259</cp:revision>
  <cp:lastPrinted>2023-04-05T07:39:21Z</cp:lastPrinted>
  <dcterms:created xsi:type="dcterms:W3CDTF">2021-06-08T08:14:43Z</dcterms:created>
  <dcterms:modified xsi:type="dcterms:W3CDTF">2026-05-26T02:25:12Z</dcterms:modified>
</cp:coreProperties>
</file>