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578" r:id="rId2"/>
    <p:sldId id="593" r:id="rId3"/>
    <p:sldId id="581" r:id="rId4"/>
    <p:sldId id="583" r:id="rId5"/>
    <p:sldId id="582" r:id="rId6"/>
    <p:sldId id="584" r:id="rId7"/>
    <p:sldId id="585" r:id="rId8"/>
    <p:sldId id="1031" r:id="rId9"/>
    <p:sldId id="1056" r:id="rId10"/>
    <p:sldId id="1032" r:id="rId11"/>
    <p:sldId id="1033" r:id="rId12"/>
    <p:sldId id="1034" r:id="rId13"/>
    <p:sldId id="1035" r:id="rId14"/>
    <p:sldId id="1036" r:id="rId15"/>
    <p:sldId id="1037" r:id="rId16"/>
    <p:sldId id="1038" r:id="rId17"/>
    <p:sldId id="1039" r:id="rId18"/>
    <p:sldId id="1040" r:id="rId19"/>
    <p:sldId id="1041" r:id="rId20"/>
    <p:sldId id="1042" r:id="rId21"/>
    <p:sldId id="1043" r:id="rId22"/>
    <p:sldId id="1044" r:id="rId23"/>
    <p:sldId id="1045" r:id="rId24"/>
    <p:sldId id="1046" r:id="rId25"/>
    <p:sldId id="1047" r:id="rId26"/>
    <p:sldId id="1048" r:id="rId27"/>
    <p:sldId id="1049" r:id="rId28"/>
    <p:sldId id="1050" r:id="rId29"/>
    <p:sldId id="1051" r:id="rId30"/>
    <p:sldId id="1052" r:id="rId31"/>
    <p:sldId id="1053" r:id="rId32"/>
    <p:sldId id="1054" r:id="rId33"/>
    <p:sldId id="1055" r:id="rId34"/>
    <p:sldId id="1057" r:id="rId35"/>
    <p:sldId id="1059" r:id="rId36"/>
    <p:sldId id="1058"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DC3"/>
    <a:srgbClr val="F9FEDE"/>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0980" autoAdjust="0"/>
  </p:normalViewPr>
  <p:slideViewPr>
    <p:cSldViewPr showGuides="1">
      <p:cViewPr varScale="1">
        <p:scale>
          <a:sx n="73" d="100"/>
          <a:sy n="73" d="100"/>
        </p:scale>
        <p:origin x="998" y="5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E06DE7-9CE1-4357-A838-4685CACE133F}" type="datetimeFigureOut">
              <a:rPr lang="en-US" smtClean="0"/>
              <a:t>3/11/2025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2DB497-E1EF-49A9-BFAD-BEE98E251BC0}" type="slidenum">
              <a:rPr lang="en-US" smtClean="0"/>
              <a:t>‹#›</a:t>
            </a:fld>
            <a:endParaRPr lang="en-US"/>
          </a:p>
        </p:txBody>
      </p:sp>
    </p:spTree>
    <p:extLst>
      <p:ext uri="{BB962C8B-B14F-4D97-AF65-F5344CB8AC3E}">
        <p14:creationId xmlns:p14="http://schemas.microsoft.com/office/powerpoint/2010/main" val="2117057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Tree>
    <p:extLst>
      <p:ext uri="{BB962C8B-B14F-4D97-AF65-F5344CB8AC3E}">
        <p14:creationId xmlns:p14="http://schemas.microsoft.com/office/powerpoint/2010/main" val="2515830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F461C6-3CB2-A741-F3AB-D1757074083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DEE8A5-D5B9-E7BB-7E19-FBF40241982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32B55EE-5A90-1C47-F264-315A1E39B4E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ACADAFE9-8994-7682-B708-F45CCC85F322}"/>
              </a:ext>
            </a:extLst>
          </p:cNvPr>
          <p:cNvSpPr>
            <a:spLocks noGrp="1"/>
          </p:cNvSpPr>
          <p:nvPr>
            <p:ph type="hdr" sz="quarter"/>
          </p:nvPr>
        </p:nvSpPr>
        <p:spPr/>
        <p:txBody>
          <a:bodyPr/>
          <a:lstStyle/>
          <a:p>
            <a:endParaRPr lang="en-US" dirty="0"/>
          </a:p>
        </p:txBody>
      </p:sp>
    </p:spTree>
    <p:extLst>
      <p:ext uri="{BB962C8B-B14F-4D97-AF65-F5344CB8AC3E}">
        <p14:creationId xmlns:p14="http://schemas.microsoft.com/office/powerpoint/2010/main" val="894134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2B8FA-47CE-16C0-01CE-217DC01F0C6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DFA9FB-ACC0-8205-97BB-DF64C1A778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37A1E2D-B5FF-21EE-C5CC-13D832BE7D1B}"/>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50CDAF0C-1921-E15F-7198-D17BEFFEC670}"/>
              </a:ext>
            </a:extLst>
          </p:cNvPr>
          <p:cNvSpPr>
            <a:spLocks noGrp="1"/>
          </p:cNvSpPr>
          <p:nvPr>
            <p:ph type="hdr" sz="quarter"/>
          </p:nvPr>
        </p:nvSpPr>
        <p:spPr/>
        <p:txBody>
          <a:bodyPr/>
          <a:lstStyle/>
          <a:p>
            <a:endParaRPr lang="en-US" dirty="0"/>
          </a:p>
        </p:txBody>
      </p:sp>
    </p:spTree>
    <p:extLst>
      <p:ext uri="{BB962C8B-B14F-4D97-AF65-F5344CB8AC3E}">
        <p14:creationId xmlns:p14="http://schemas.microsoft.com/office/powerpoint/2010/main" val="591629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28285-E058-4114-1AD8-1397CEAC09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1FC47F6-2C6F-B134-2701-52425E47CE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339CE5-2B0C-C3B2-7E6E-685D277456E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B5AF6012-C841-6FA4-F794-AAA6E267A683}"/>
              </a:ext>
            </a:extLst>
          </p:cNvPr>
          <p:cNvSpPr>
            <a:spLocks noGrp="1"/>
          </p:cNvSpPr>
          <p:nvPr>
            <p:ph type="hdr" sz="quarter"/>
          </p:nvPr>
        </p:nvSpPr>
        <p:spPr/>
        <p:txBody>
          <a:bodyPr/>
          <a:lstStyle/>
          <a:p>
            <a:endParaRPr lang="en-US" dirty="0"/>
          </a:p>
        </p:txBody>
      </p:sp>
    </p:spTree>
    <p:extLst>
      <p:ext uri="{BB962C8B-B14F-4D97-AF65-F5344CB8AC3E}">
        <p14:creationId xmlns:p14="http://schemas.microsoft.com/office/powerpoint/2010/main" val="232658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357272-E44E-296D-F2A7-2415EDA295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0399EB-0AAE-0BD6-662C-EA232608F8C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107BEE-743C-CBD3-9CCC-E8F9AF969950}"/>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970AC582-3DF0-BC72-23CA-852A709B66D5}"/>
              </a:ext>
            </a:extLst>
          </p:cNvPr>
          <p:cNvSpPr>
            <a:spLocks noGrp="1"/>
          </p:cNvSpPr>
          <p:nvPr>
            <p:ph type="hdr" sz="quarter"/>
          </p:nvPr>
        </p:nvSpPr>
        <p:spPr/>
        <p:txBody>
          <a:bodyPr/>
          <a:lstStyle/>
          <a:p>
            <a:endParaRPr lang="en-US" dirty="0"/>
          </a:p>
        </p:txBody>
      </p:sp>
    </p:spTree>
    <p:extLst>
      <p:ext uri="{BB962C8B-B14F-4D97-AF65-F5344CB8AC3E}">
        <p14:creationId xmlns:p14="http://schemas.microsoft.com/office/powerpoint/2010/main" val="3702314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7FE8D6-8618-55B9-0A4A-F17F86FB0C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5BC2D0-EF23-DD4B-9758-AA30A923FD7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9B869C8-5340-49EA-0A2F-0B519BD7635C}"/>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3A0A4F12-9D72-3966-D518-D6F4020343E7}"/>
              </a:ext>
            </a:extLst>
          </p:cNvPr>
          <p:cNvSpPr>
            <a:spLocks noGrp="1"/>
          </p:cNvSpPr>
          <p:nvPr>
            <p:ph type="hdr" sz="quarter"/>
          </p:nvPr>
        </p:nvSpPr>
        <p:spPr/>
        <p:txBody>
          <a:bodyPr/>
          <a:lstStyle/>
          <a:p>
            <a:endParaRPr lang="en-US" dirty="0"/>
          </a:p>
        </p:txBody>
      </p:sp>
    </p:spTree>
    <p:extLst>
      <p:ext uri="{BB962C8B-B14F-4D97-AF65-F5344CB8AC3E}">
        <p14:creationId xmlns:p14="http://schemas.microsoft.com/office/powerpoint/2010/main" val="885290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F9CB5-9B86-8EC0-3F83-67BBA5762F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2EAED13-FF01-CEC0-35E0-9B7487D3E37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9706D00-84F8-4E6B-0936-CEA6D657E559}"/>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BA7D217A-D53D-E6B6-C6C5-65449A72A72C}"/>
              </a:ext>
            </a:extLst>
          </p:cNvPr>
          <p:cNvSpPr>
            <a:spLocks noGrp="1"/>
          </p:cNvSpPr>
          <p:nvPr>
            <p:ph type="hdr" sz="quarter"/>
          </p:nvPr>
        </p:nvSpPr>
        <p:spPr/>
        <p:txBody>
          <a:bodyPr/>
          <a:lstStyle/>
          <a:p>
            <a:endParaRPr lang="en-US" dirty="0"/>
          </a:p>
        </p:txBody>
      </p:sp>
    </p:spTree>
    <p:extLst>
      <p:ext uri="{BB962C8B-B14F-4D97-AF65-F5344CB8AC3E}">
        <p14:creationId xmlns:p14="http://schemas.microsoft.com/office/powerpoint/2010/main" val="346613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04DA77-0714-4226-8456-DE0FB00C8765}"/>
              </a:ext>
            </a:extLst>
          </p:cNvPr>
          <p:cNvSpPr>
            <a:spLocks noGrp="1"/>
          </p:cNvSpPr>
          <p:nvPr>
            <p:ph type="dt" sz="half" idx="10"/>
          </p:nvPr>
        </p:nvSpPr>
        <p:spPr/>
        <p:txBody>
          <a:bodyPr/>
          <a:lstStyle/>
          <a:p>
            <a:fld id="{E69B9EE9-F3BF-4B40-83E7-C9BC68FDDB0E}" type="datetimeFigureOut">
              <a:rPr lang="en-US" smtClean="0"/>
              <a:t>3/11/2025</a:t>
            </a:fld>
            <a:endParaRPr lang="en-US"/>
          </a:p>
        </p:txBody>
      </p:sp>
      <p:sp>
        <p:nvSpPr>
          <p:cNvPr id="3" name="Footer Placeholder 2">
            <a:extLst>
              <a:ext uri="{FF2B5EF4-FFF2-40B4-BE49-F238E27FC236}">
                <a16:creationId xmlns:a16="http://schemas.microsoft.com/office/drawing/2014/main" id="{548689CE-C57C-4CCE-B5D7-91A284CB19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40DF66-3D9B-4E31-B419-8D199F946398}"/>
              </a:ext>
            </a:extLst>
          </p:cNvPr>
          <p:cNvSpPr>
            <a:spLocks noGrp="1"/>
          </p:cNvSpPr>
          <p:nvPr>
            <p:ph type="sldNum" sz="quarter" idx="12"/>
          </p:nvPr>
        </p:nvSpPr>
        <p:spPr/>
        <p:txBody>
          <a:bodyPr/>
          <a:lstStyle/>
          <a:p>
            <a:fld id="{17F55963-6440-4C45-BA09-4E6A99D1BBE0}" type="slidenum">
              <a:rPr lang="en-US" smtClean="0"/>
              <a:t>‹#›</a:t>
            </a:fld>
            <a:endParaRPr lang="en-US"/>
          </a:p>
        </p:txBody>
      </p:sp>
    </p:spTree>
    <p:extLst>
      <p:ext uri="{BB962C8B-B14F-4D97-AF65-F5344CB8AC3E}">
        <p14:creationId xmlns:p14="http://schemas.microsoft.com/office/powerpoint/2010/main" val="2464966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0A372-E784-4489-91B1-EB5F9893BA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E1B435-934F-44C4-8F1B-EC379BCB0879}"/>
              </a:ext>
            </a:extLst>
          </p:cNvPr>
          <p:cNvSpPr>
            <a:spLocks noGrp="1"/>
          </p:cNvSpPr>
          <p:nvPr>
            <p:ph type="dt" sz="half" idx="10"/>
          </p:nvPr>
        </p:nvSpPr>
        <p:spPr/>
        <p:txBody>
          <a:bodyPr/>
          <a:lstStyle/>
          <a:p>
            <a:fld id="{E69B9EE9-F3BF-4B40-83E7-C9BC68FDDB0E}" type="datetimeFigureOut">
              <a:rPr lang="en-US" smtClean="0"/>
              <a:t>3/11/2025</a:t>
            </a:fld>
            <a:endParaRPr lang="en-US"/>
          </a:p>
        </p:txBody>
      </p:sp>
      <p:sp>
        <p:nvSpPr>
          <p:cNvPr id="4" name="Footer Placeholder 3">
            <a:extLst>
              <a:ext uri="{FF2B5EF4-FFF2-40B4-BE49-F238E27FC236}">
                <a16:creationId xmlns:a16="http://schemas.microsoft.com/office/drawing/2014/main" id="{7D9BAE6C-C81A-448F-810E-8201A0E7DD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98452A-D52B-4D53-AA70-42F3E1B91326}"/>
              </a:ext>
            </a:extLst>
          </p:cNvPr>
          <p:cNvSpPr>
            <a:spLocks noGrp="1"/>
          </p:cNvSpPr>
          <p:nvPr>
            <p:ph type="sldNum" sz="quarter" idx="12"/>
          </p:nvPr>
        </p:nvSpPr>
        <p:spPr/>
        <p:txBody>
          <a:bodyPr/>
          <a:lstStyle/>
          <a:p>
            <a:fld id="{17F55963-6440-4C45-BA09-4E6A99D1BBE0}" type="slidenum">
              <a:rPr lang="en-US" smtClean="0"/>
              <a:t>‹#›</a:t>
            </a:fld>
            <a:endParaRPr lang="en-US"/>
          </a:p>
        </p:txBody>
      </p:sp>
    </p:spTree>
    <p:extLst>
      <p:ext uri="{BB962C8B-B14F-4D97-AF65-F5344CB8AC3E}">
        <p14:creationId xmlns:p14="http://schemas.microsoft.com/office/powerpoint/2010/main" val="2623287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6A006-59DD-41EF-BB59-5CF0A5B0F3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47CF5D0-5E86-4B07-82F0-4706674B42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932F55C-8EFE-4A66-9DB3-D0CB88777B6B}"/>
              </a:ext>
            </a:extLst>
          </p:cNvPr>
          <p:cNvSpPr>
            <a:spLocks noGrp="1"/>
          </p:cNvSpPr>
          <p:nvPr>
            <p:ph type="dt" sz="half" idx="10"/>
          </p:nvPr>
        </p:nvSpPr>
        <p:spPr/>
        <p:txBody>
          <a:bodyPr/>
          <a:lstStyle/>
          <a:p>
            <a:fld id="{E69B9EE9-F3BF-4B40-83E7-C9BC68FDDB0E}" type="datetimeFigureOut">
              <a:rPr lang="en-US" smtClean="0"/>
              <a:t>3/11/2025</a:t>
            </a:fld>
            <a:endParaRPr lang="en-US"/>
          </a:p>
        </p:txBody>
      </p:sp>
      <p:sp>
        <p:nvSpPr>
          <p:cNvPr id="5" name="Footer Placeholder 4">
            <a:extLst>
              <a:ext uri="{FF2B5EF4-FFF2-40B4-BE49-F238E27FC236}">
                <a16:creationId xmlns:a16="http://schemas.microsoft.com/office/drawing/2014/main" id="{B3E38045-8612-4FFC-BF9F-64FB98C8EF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615B52-8190-4B2D-852C-B23A268AE49F}"/>
              </a:ext>
            </a:extLst>
          </p:cNvPr>
          <p:cNvSpPr>
            <a:spLocks noGrp="1"/>
          </p:cNvSpPr>
          <p:nvPr>
            <p:ph type="sldNum" sz="quarter" idx="12"/>
          </p:nvPr>
        </p:nvSpPr>
        <p:spPr/>
        <p:txBody>
          <a:bodyPr/>
          <a:lstStyle/>
          <a:p>
            <a:fld id="{17F55963-6440-4C45-BA09-4E6A99D1BBE0}" type="slidenum">
              <a:rPr lang="en-US" smtClean="0"/>
              <a:t>‹#›</a:t>
            </a:fld>
            <a:endParaRPr lang="en-US"/>
          </a:p>
        </p:txBody>
      </p:sp>
    </p:spTree>
    <p:extLst>
      <p:ext uri="{BB962C8B-B14F-4D97-AF65-F5344CB8AC3E}">
        <p14:creationId xmlns:p14="http://schemas.microsoft.com/office/powerpoint/2010/main" val="1637402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2C063-6317-449C-A341-883F2682D4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53C2C5-1069-41AD-AB8E-A272B5F74D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335F9C6-7A1E-4BB1-8382-AF2048FA93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2CF1DA-3491-456F-B971-C43EFCD2163E}"/>
              </a:ext>
            </a:extLst>
          </p:cNvPr>
          <p:cNvSpPr>
            <a:spLocks noGrp="1"/>
          </p:cNvSpPr>
          <p:nvPr>
            <p:ph type="dt" sz="half" idx="10"/>
          </p:nvPr>
        </p:nvSpPr>
        <p:spPr/>
        <p:txBody>
          <a:bodyPr/>
          <a:lstStyle/>
          <a:p>
            <a:fld id="{E69B9EE9-F3BF-4B40-83E7-C9BC68FDDB0E}" type="datetimeFigureOut">
              <a:rPr lang="en-US" smtClean="0"/>
              <a:t>3/11/2025</a:t>
            </a:fld>
            <a:endParaRPr lang="en-US"/>
          </a:p>
        </p:txBody>
      </p:sp>
      <p:sp>
        <p:nvSpPr>
          <p:cNvPr id="6" name="Footer Placeholder 5">
            <a:extLst>
              <a:ext uri="{FF2B5EF4-FFF2-40B4-BE49-F238E27FC236}">
                <a16:creationId xmlns:a16="http://schemas.microsoft.com/office/drawing/2014/main" id="{A2D613E6-C32A-4783-9219-260167E50D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F57CA7-22C9-4637-98D5-45CB81C4CD6F}"/>
              </a:ext>
            </a:extLst>
          </p:cNvPr>
          <p:cNvSpPr>
            <a:spLocks noGrp="1"/>
          </p:cNvSpPr>
          <p:nvPr>
            <p:ph type="sldNum" sz="quarter" idx="12"/>
          </p:nvPr>
        </p:nvSpPr>
        <p:spPr/>
        <p:txBody>
          <a:bodyPr/>
          <a:lstStyle/>
          <a:p>
            <a:fld id="{17F55963-6440-4C45-BA09-4E6A99D1BBE0}" type="slidenum">
              <a:rPr lang="en-US" smtClean="0"/>
              <a:t>‹#›</a:t>
            </a:fld>
            <a:endParaRPr lang="en-US"/>
          </a:p>
        </p:txBody>
      </p:sp>
    </p:spTree>
    <p:extLst>
      <p:ext uri="{BB962C8B-B14F-4D97-AF65-F5344CB8AC3E}">
        <p14:creationId xmlns:p14="http://schemas.microsoft.com/office/powerpoint/2010/main" val="1804034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5C8BC-CF44-4FCD-ACB9-6C06E1FD0D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E26985-A785-4717-80AD-9B8D8F5B85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05A630-F12E-492E-A3AD-AE8A23606B49}"/>
              </a:ext>
            </a:extLst>
          </p:cNvPr>
          <p:cNvSpPr>
            <a:spLocks noGrp="1"/>
          </p:cNvSpPr>
          <p:nvPr>
            <p:ph type="dt" sz="half" idx="10"/>
          </p:nvPr>
        </p:nvSpPr>
        <p:spPr/>
        <p:txBody>
          <a:bodyPr/>
          <a:lstStyle/>
          <a:p>
            <a:fld id="{E69B9EE9-F3BF-4B40-83E7-C9BC68FDDB0E}" type="datetimeFigureOut">
              <a:rPr lang="en-US" smtClean="0"/>
              <a:t>3/11/2025</a:t>
            </a:fld>
            <a:endParaRPr lang="en-US"/>
          </a:p>
        </p:txBody>
      </p:sp>
      <p:sp>
        <p:nvSpPr>
          <p:cNvPr id="5" name="Footer Placeholder 4">
            <a:extLst>
              <a:ext uri="{FF2B5EF4-FFF2-40B4-BE49-F238E27FC236}">
                <a16:creationId xmlns:a16="http://schemas.microsoft.com/office/drawing/2014/main" id="{7F5C2166-B6AA-4084-B4D7-069DDC982D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C20EA2-78ED-4391-B2FB-25000FDBCAA6}"/>
              </a:ext>
            </a:extLst>
          </p:cNvPr>
          <p:cNvSpPr>
            <a:spLocks noGrp="1"/>
          </p:cNvSpPr>
          <p:nvPr>
            <p:ph type="sldNum" sz="quarter" idx="12"/>
          </p:nvPr>
        </p:nvSpPr>
        <p:spPr/>
        <p:txBody>
          <a:bodyPr/>
          <a:lstStyle/>
          <a:p>
            <a:fld id="{17F55963-6440-4C45-BA09-4E6A99D1BBE0}" type="slidenum">
              <a:rPr lang="en-US" smtClean="0"/>
              <a:t>‹#›</a:t>
            </a:fld>
            <a:endParaRPr lang="en-US"/>
          </a:p>
        </p:txBody>
      </p:sp>
    </p:spTree>
    <p:extLst>
      <p:ext uri="{BB962C8B-B14F-4D97-AF65-F5344CB8AC3E}">
        <p14:creationId xmlns:p14="http://schemas.microsoft.com/office/powerpoint/2010/main" val="4275132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F1648-7584-4AEA-8C77-7809A781D6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69EACA-EA18-4330-8E00-A6EE638C59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741BCD-3A1F-4F81-8567-C86538D045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ECD319-65C0-4D9E-8CC8-C9F4B7BAB83C}"/>
              </a:ext>
            </a:extLst>
          </p:cNvPr>
          <p:cNvSpPr>
            <a:spLocks noGrp="1"/>
          </p:cNvSpPr>
          <p:nvPr>
            <p:ph type="dt" sz="half" idx="10"/>
          </p:nvPr>
        </p:nvSpPr>
        <p:spPr/>
        <p:txBody>
          <a:bodyPr/>
          <a:lstStyle/>
          <a:p>
            <a:fld id="{E69B9EE9-F3BF-4B40-83E7-C9BC68FDDB0E}" type="datetimeFigureOut">
              <a:rPr lang="en-US" smtClean="0"/>
              <a:t>3/11/2025</a:t>
            </a:fld>
            <a:endParaRPr lang="en-US"/>
          </a:p>
        </p:txBody>
      </p:sp>
      <p:sp>
        <p:nvSpPr>
          <p:cNvPr id="6" name="Footer Placeholder 5">
            <a:extLst>
              <a:ext uri="{FF2B5EF4-FFF2-40B4-BE49-F238E27FC236}">
                <a16:creationId xmlns:a16="http://schemas.microsoft.com/office/drawing/2014/main" id="{13AF69DE-49A0-40DA-9375-B38039E456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4ADCBC-3C3A-4256-87D5-D0D9AF50D871}"/>
              </a:ext>
            </a:extLst>
          </p:cNvPr>
          <p:cNvSpPr>
            <a:spLocks noGrp="1"/>
          </p:cNvSpPr>
          <p:nvPr>
            <p:ph type="sldNum" sz="quarter" idx="12"/>
          </p:nvPr>
        </p:nvSpPr>
        <p:spPr/>
        <p:txBody>
          <a:bodyPr/>
          <a:lstStyle/>
          <a:p>
            <a:fld id="{17F55963-6440-4C45-BA09-4E6A99D1BBE0}" type="slidenum">
              <a:rPr lang="en-US" smtClean="0"/>
              <a:t>‹#›</a:t>
            </a:fld>
            <a:endParaRPr lang="en-US"/>
          </a:p>
        </p:txBody>
      </p:sp>
    </p:spTree>
    <p:extLst>
      <p:ext uri="{BB962C8B-B14F-4D97-AF65-F5344CB8AC3E}">
        <p14:creationId xmlns:p14="http://schemas.microsoft.com/office/powerpoint/2010/main" val="3866236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9Slide.vn - 2019">
            <a:extLst>
              <a:ext uri="{FF2B5EF4-FFF2-40B4-BE49-F238E27FC236}">
                <a16:creationId xmlns:a16="http://schemas.microsoft.com/office/drawing/2014/main" id="{89EAD6AF-6EBA-4A29-A34C-501FD74708A6}"/>
              </a:ext>
            </a:extLst>
          </p:cNvPr>
          <p:cNvSpPr txBox="1"/>
          <p:nvPr userDrawn="1"/>
        </p:nvSpPr>
        <p:spPr>
          <a:xfrm>
            <a:off x="0" y="-712232"/>
            <a:ext cx="12192000" cy="369332"/>
          </a:xfrm>
          <a:prstGeom prst="rect">
            <a:avLst/>
          </a:prstGeom>
          <a:noFill/>
        </p:spPr>
        <p:txBody>
          <a:bodyPr vert="horz" wrap="none" lIns="0" tIns="0" rIns="0" bIns="0" rtlCol="0">
            <a:spAutoFit/>
          </a:bodyPr>
          <a:lstStyle/>
          <a:p>
            <a:pPr algn="ctr"/>
            <a:r>
              <a:rPr lang="en-US" sz="2400">
                <a:solidFill>
                  <a:srgbClr val="C3C3C3"/>
                </a:solidFill>
              </a:rPr>
              <a:t>www.9slide.vn</a:t>
            </a:r>
          </a:p>
        </p:txBody>
      </p:sp>
      <p:sp>
        <p:nvSpPr>
          <p:cNvPr id="2" name="Title Placeholder 1">
            <a:extLst>
              <a:ext uri="{FF2B5EF4-FFF2-40B4-BE49-F238E27FC236}">
                <a16:creationId xmlns:a16="http://schemas.microsoft.com/office/drawing/2014/main" id="{76CB0E7E-7BDA-4369-B06E-95E5B313A5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F2DE87-7D95-4722-9EE5-248D158C7F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D0A038-BC78-4ECC-BEFF-CCB515E484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9B9EE9-F3BF-4B40-83E7-C9BC68FDDB0E}" type="datetimeFigureOut">
              <a:rPr lang="en-US" smtClean="0"/>
              <a:t>3/11/2025</a:t>
            </a:fld>
            <a:endParaRPr lang="en-US"/>
          </a:p>
        </p:txBody>
      </p:sp>
      <p:sp>
        <p:nvSpPr>
          <p:cNvPr id="5" name="Footer Placeholder 4">
            <a:extLst>
              <a:ext uri="{FF2B5EF4-FFF2-40B4-BE49-F238E27FC236}">
                <a16:creationId xmlns:a16="http://schemas.microsoft.com/office/drawing/2014/main" id="{50ECDB14-4F91-4B5C-8ACA-1B5E7E69B7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B30118F-80C4-4861-A4D3-A50D382E7D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F55963-6440-4C45-BA09-4E6A99D1BBE0}" type="slidenum">
              <a:rPr lang="en-US" smtClean="0"/>
              <a:t>‹#›</a:t>
            </a:fld>
            <a:endParaRPr lang="en-US"/>
          </a:p>
        </p:txBody>
      </p:sp>
      <p:sp>
        <p:nvSpPr>
          <p:cNvPr id="7" name="Oval 6">
            <a:extLst>
              <a:ext uri="{FF2B5EF4-FFF2-40B4-BE49-F238E27FC236}">
                <a16:creationId xmlns:a16="http://schemas.microsoft.com/office/drawing/2014/main" id="{38D51644-545E-44E3-BC6E-2AD8AC8B2625}"/>
              </a:ext>
            </a:extLst>
          </p:cNvPr>
          <p:cNvSpPr/>
          <p:nvPr userDrawn="1"/>
        </p:nvSpPr>
        <p:spPr>
          <a:xfrm>
            <a:off x="-23164800" y="-13030200"/>
            <a:ext cx="395021" cy="39502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C1B1CA3B-4E43-438A-9AA3-C4D817313CF4}"/>
              </a:ext>
            </a:extLst>
          </p:cNvPr>
          <p:cNvSpPr/>
          <p:nvPr userDrawn="1"/>
        </p:nvSpPr>
        <p:spPr>
          <a:xfrm>
            <a:off x="34961779" y="-13030200"/>
            <a:ext cx="395021" cy="39502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23004496-AE44-4F53-BEA8-30179F68F210}"/>
              </a:ext>
            </a:extLst>
          </p:cNvPr>
          <p:cNvSpPr/>
          <p:nvPr userDrawn="1"/>
        </p:nvSpPr>
        <p:spPr>
          <a:xfrm>
            <a:off x="34961779" y="19493179"/>
            <a:ext cx="395021" cy="39502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4C10C7B-BAE9-4433-8761-500EAC3C28A0}"/>
              </a:ext>
            </a:extLst>
          </p:cNvPr>
          <p:cNvSpPr/>
          <p:nvPr userDrawn="1"/>
        </p:nvSpPr>
        <p:spPr>
          <a:xfrm>
            <a:off x="-23164800" y="19493179"/>
            <a:ext cx="395021" cy="39502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CD0CE00B-B040-4546-AF5D-EEF96AA126B0}"/>
              </a:ext>
            </a:extLst>
          </p:cNvPr>
          <p:cNvGrpSpPr>
            <a:grpSpLocks noGrp="1" noSelect="1" noRot="1" noMove="1" noResize="1"/>
          </p:cNvGrpSpPr>
          <p:nvPr userDrawn="1">
            <p:custDataLst>
              <p:tags r:id="rId8"/>
            </p:custDataLst>
          </p:nvPr>
        </p:nvGrpSpPr>
        <p:grpSpPr>
          <a:xfrm>
            <a:off x="-2202100" y="-2224223"/>
            <a:ext cx="16596200" cy="11284323"/>
            <a:chOff x="-2202100" y="-2224223"/>
            <a:chExt cx="16596200" cy="11284323"/>
          </a:xfrm>
        </p:grpSpPr>
        <p:sp>
          <p:nvSpPr>
            <p:cNvPr id="12" name="Rectangle 11">
              <a:extLst>
                <a:ext uri="{FF2B5EF4-FFF2-40B4-BE49-F238E27FC236}">
                  <a16:creationId xmlns:a16="http://schemas.microsoft.com/office/drawing/2014/main" id="{AA423BDB-6737-4700-9989-01683A4147DA}"/>
                </a:ext>
              </a:extLst>
            </p:cNvPr>
            <p:cNvSpPr/>
            <p:nvPr/>
          </p:nvSpPr>
          <p:spPr>
            <a:xfrm>
              <a:off x="4851540" y="8494776"/>
              <a:ext cx="2488920" cy="565324"/>
            </a:xfrm>
            <a:prstGeom prst="rect">
              <a:avLst/>
            </a:prstGeom>
            <a:noFill/>
            <a:ln w="2159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Box 12">
              <a:extLst>
                <a:ext uri="{FF2B5EF4-FFF2-40B4-BE49-F238E27FC236}">
                  <a16:creationId xmlns:a16="http://schemas.microsoft.com/office/drawing/2014/main" id="{391E50D3-44ED-477F-84FB-1E24BC65ED8F}"/>
                </a:ext>
              </a:extLst>
            </p:cNvPr>
            <p:cNvSpPr txBox="1"/>
            <p:nvPr/>
          </p:nvSpPr>
          <p:spPr>
            <a:xfrm>
              <a:off x="5006988" y="8647176"/>
              <a:ext cx="2178025" cy="260524"/>
            </a:xfrm>
            <a:custGeom>
              <a:avLst/>
              <a:gdLst/>
              <a:ahLst/>
              <a:cxnLst/>
              <a:rect l="l" t="t" r="r" b="b"/>
              <a:pathLst>
                <a:path w="2178025" h="260524">
                  <a:moveTo>
                    <a:pt x="1807648" y="222182"/>
                  </a:moveTo>
                  <a:cubicBezTo>
                    <a:pt x="1814010" y="222182"/>
                    <a:pt x="1818838" y="223968"/>
                    <a:pt x="1822130" y="227540"/>
                  </a:cubicBezTo>
                  <a:cubicBezTo>
                    <a:pt x="1825423" y="231111"/>
                    <a:pt x="1827070" y="235576"/>
                    <a:pt x="1827070" y="240934"/>
                  </a:cubicBezTo>
                  <a:cubicBezTo>
                    <a:pt x="1827070" y="246069"/>
                    <a:pt x="1825423" y="250366"/>
                    <a:pt x="1822130" y="253826"/>
                  </a:cubicBezTo>
                  <a:cubicBezTo>
                    <a:pt x="1818838" y="257287"/>
                    <a:pt x="1814010" y="259017"/>
                    <a:pt x="1807648" y="259017"/>
                  </a:cubicBezTo>
                  <a:cubicBezTo>
                    <a:pt x="1801285" y="259017"/>
                    <a:pt x="1796513" y="257287"/>
                    <a:pt x="1793332" y="253826"/>
                  </a:cubicBezTo>
                  <a:cubicBezTo>
                    <a:pt x="1790151" y="250366"/>
                    <a:pt x="1788560" y="246069"/>
                    <a:pt x="1788560" y="240934"/>
                  </a:cubicBezTo>
                  <a:cubicBezTo>
                    <a:pt x="1788560" y="235576"/>
                    <a:pt x="1790151" y="231111"/>
                    <a:pt x="1793332" y="227540"/>
                  </a:cubicBezTo>
                  <a:cubicBezTo>
                    <a:pt x="1796513" y="223968"/>
                    <a:pt x="1801285" y="222182"/>
                    <a:pt x="1807648" y="222182"/>
                  </a:cubicBezTo>
                  <a:close/>
                  <a:moveTo>
                    <a:pt x="807523" y="222182"/>
                  </a:moveTo>
                  <a:cubicBezTo>
                    <a:pt x="813885" y="222182"/>
                    <a:pt x="818713" y="223968"/>
                    <a:pt x="822005" y="227540"/>
                  </a:cubicBezTo>
                  <a:cubicBezTo>
                    <a:pt x="825298" y="231111"/>
                    <a:pt x="826945" y="235576"/>
                    <a:pt x="826945" y="240934"/>
                  </a:cubicBezTo>
                  <a:cubicBezTo>
                    <a:pt x="826945" y="246069"/>
                    <a:pt x="825298" y="250366"/>
                    <a:pt x="822005" y="253826"/>
                  </a:cubicBezTo>
                  <a:cubicBezTo>
                    <a:pt x="818713" y="257287"/>
                    <a:pt x="813885" y="259017"/>
                    <a:pt x="807523" y="259017"/>
                  </a:cubicBezTo>
                  <a:cubicBezTo>
                    <a:pt x="801160" y="259017"/>
                    <a:pt x="796388" y="257287"/>
                    <a:pt x="793207" y="253826"/>
                  </a:cubicBezTo>
                  <a:cubicBezTo>
                    <a:pt x="790026" y="250366"/>
                    <a:pt x="788435" y="246069"/>
                    <a:pt x="788435" y="240934"/>
                  </a:cubicBezTo>
                  <a:cubicBezTo>
                    <a:pt x="788435" y="235576"/>
                    <a:pt x="790026" y="231111"/>
                    <a:pt x="793207" y="227540"/>
                  </a:cubicBezTo>
                  <a:cubicBezTo>
                    <a:pt x="796388" y="223968"/>
                    <a:pt x="801160" y="222182"/>
                    <a:pt x="807523" y="222182"/>
                  </a:cubicBezTo>
                  <a:close/>
                  <a:moveTo>
                    <a:pt x="1488076" y="98952"/>
                  </a:moveTo>
                  <a:cubicBezTo>
                    <a:pt x="1472896" y="98952"/>
                    <a:pt x="1461064" y="104812"/>
                    <a:pt x="1452581" y="116532"/>
                  </a:cubicBezTo>
                  <a:cubicBezTo>
                    <a:pt x="1444098" y="128253"/>
                    <a:pt x="1439856" y="145610"/>
                    <a:pt x="1439856" y="168604"/>
                  </a:cubicBezTo>
                  <a:cubicBezTo>
                    <a:pt x="1439856" y="189142"/>
                    <a:pt x="1444098" y="205215"/>
                    <a:pt x="1452581" y="216824"/>
                  </a:cubicBezTo>
                  <a:cubicBezTo>
                    <a:pt x="1461064" y="228433"/>
                    <a:pt x="1472784" y="234237"/>
                    <a:pt x="1487741" y="234237"/>
                  </a:cubicBezTo>
                  <a:cubicBezTo>
                    <a:pt x="1507387" y="234237"/>
                    <a:pt x="1521730" y="225419"/>
                    <a:pt x="1530771" y="207783"/>
                  </a:cubicBezTo>
                  <a:lnTo>
                    <a:pt x="1530771" y="124569"/>
                  </a:lnTo>
                  <a:cubicBezTo>
                    <a:pt x="1521507" y="107491"/>
                    <a:pt x="1507275" y="98952"/>
                    <a:pt x="1488076" y="98952"/>
                  </a:cubicBezTo>
                  <a:close/>
                  <a:moveTo>
                    <a:pt x="1678241" y="98115"/>
                  </a:moveTo>
                  <a:cubicBezTo>
                    <a:pt x="1665740" y="98115"/>
                    <a:pt x="1655248" y="102663"/>
                    <a:pt x="1646764" y="111761"/>
                  </a:cubicBezTo>
                  <a:cubicBezTo>
                    <a:pt x="1638281" y="120858"/>
                    <a:pt x="1633035" y="133610"/>
                    <a:pt x="1631026" y="150019"/>
                  </a:cubicBezTo>
                  <a:lnTo>
                    <a:pt x="1721774" y="150019"/>
                  </a:lnTo>
                  <a:lnTo>
                    <a:pt x="1721774" y="147675"/>
                  </a:lnTo>
                  <a:cubicBezTo>
                    <a:pt x="1720881" y="131936"/>
                    <a:pt x="1716639" y="119742"/>
                    <a:pt x="1709049" y="111091"/>
                  </a:cubicBezTo>
                  <a:cubicBezTo>
                    <a:pt x="1701459" y="102440"/>
                    <a:pt x="1691190" y="98115"/>
                    <a:pt x="1678241" y="98115"/>
                  </a:cubicBezTo>
                  <a:close/>
                  <a:moveTo>
                    <a:pt x="1855700" y="76014"/>
                  </a:moveTo>
                  <a:lnTo>
                    <a:pt x="1887345" y="76014"/>
                  </a:lnTo>
                  <a:lnTo>
                    <a:pt x="1933389" y="215150"/>
                  </a:lnTo>
                  <a:lnTo>
                    <a:pt x="1978260" y="76014"/>
                  </a:lnTo>
                  <a:lnTo>
                    <a:pt x="2009905" y="76014"/>
                  </a:lnTo>
                  <a:lnTo>
                    <a:pt x="1944941" y="257175"/>
                  </a:lnTo>
                  <a:lnTo>
                    <a:pt x="1921334" y="257175"/>
                  </a:lnTo>
                  <a:close/>
                  <a:moveTo>
                    <a:pt x="1333370" y="76014"/>
                  </a:moveTo>
                  <a:lnTo>
                    <a:pt x="1364344" y="76014"/>
                  </a:lnTo>
                  <a:lnTo>
                    <a:pt x="1364344" y="257175"/>
                  </a:lnTo>
                  <a:lnTo>
                    <a:pt x="1333370" y="257175"/>
                  </a:lnTo>
                  <a:close/>
                  <a:moveTo>
                    <a:pt x="514350" y="76014"/>
                  </a:moveTo>
                  <a:lnTo>
                    <a:pt x="545157" y="76014"/>
                  </a:lnTo>
                  <a:lnTo>
                    <a:pt x="580820" y="211634"/>
                  </a:lnTo>
                  <a:lnTo>
                    <a:pt x="623013" y="76014"/>
                  </a:lnTo>
                  <a:lnTo>
                    <a:pt x="647960" y="76014"/>
                  </a:lnTo>
                  <a:lnTo>
                    <a:pt x="690990" y="214480"/>
                  </a:lnTo>
                  <a:lnTo>
                    <a:pt x="725816" y="76014"/>
                  </a:lnTo>
                  <a:lnTo>
                    <a:pt x="756791" y="76014"/>
                  </a:lnTo>
                  <a:lnTo>
                    <a:pt x="704050" y="257175"/>
                  </a:lnTo>
                  <a:lnTo>
                    <a:pt x="678935" y="257175"/>
                  </a:lnTo>
                  <a:lnTo>
                    <a:pt x="634901" y="119881"/>
                  </a:lnTo>
                  <a:lnTo>
                    <a:pt x="592038" y="257175"/>
                  </a:lnTo>
                  <a:lnTo>
                    <a:pt x="566923" y="257175"/>
                  </a:lnTo>
                  <a:close/>
                  <a:moveTo>
                    <a:pt x="257175" y="76014"/>
                  </a:moveTo>
                  <a:lnTo>
                    <a:pt x="287982" y="76014"/>
                  </a:lnTo>
                  <a:lnTo>
                    <a:pt x="323645" y="211634"/>
                  </a:lnTo>
                  <a:lnTo>
                    <a:pt x="365838" y="76014"/>
                  </a:lnTo>
                  <a:lnTo>
                    <a:pt x="390785" y="76014"/>
                  </a:lnTo>
                  <a:lnTo>
                    <a:pt x="433815" y="214480"/>
                  </a:lnTo>
                  <a:lnTo>
                    <a:pt x="468641" y="76014"/>
                  </a:lnTo>
                  <a:lnTo>
                    <a:pt x="499616" y="76014"/>
                  </a:lnTo>
                  <a:lnTo>
                    <a:pt x="446875" y="257175"/>
                  </a:lnTo>
                  <a:lnTo>
                    <a:pt x="421760" y="257175"/>
                  </a:lnTo>
                  <a:lnTo>
                    <a:pt x="377726" y="119881"/>
                  </a:lnTo>
                  <a:lnTo>
                    <a:pt x="334863" y="257175"/>
                  </a:lnTo>
                  <a:lnTo>
                    <a:pt x="309748" y="257175"/>
                  </a:lnTo>
                  <a:close/>
                  <a:moveTo>
                    <a:pt x="0" y="76014"/>
                  </a:moveTo>
                  <a:lnTo>
                    <a:pt x="30807" y="76014"/>
                  </a:lnTo>
                  <a:lnTo>
                    <a:pt x="66470" y="211634"/>
                  </a:lnTo>
                  <a:lnTo>
                    <a:pt x="108663" y="76014"/>
                  </a:lnTo>
                  <a:lnTo>
                    <a:pt x="133610" y="76014"/>
                  </a:lnTo>
                  <a:lnTo>
                    <a:pt x="176640" y="214480"/>
                  </a:lnTo>
                  <a:lnTo>
                    <a:pt x="211466" y="76014"/>
                  </a:lnTo>
                  <a:lnTo>
                    <a:pt x="242441" y="76014"/>
                  </a:lnTo>
                  <a:lnTo>
                    <a:pt x="189700" y="257175"/>
                  </a:lnTo>
                  <a:lnTo>
                    <a:pt x="164585" y="257175"/>
                  </a:lnTo>
                  <a:lnTo>
                    <a:pt x="120551" y="119881"/>
                  </a:lnTo>
                  <a:lnTo>
                    <a:pt x="77688" y="257175"/>
                  </a:lnTo>
                  <a:lnTo>
                    <a:pt x="52573" y="257175"/>
                  </a:lnTo>
                  <a:close/>
                  <a:moveTo>
                    <a:pt x="2120094" y="72666"/>
                  </a:moveTo>
                  <a:cubicBezTo>
                    <a:pt x="2158380" y="72666"/>
                    <a:pt x="2177690" y="94264"/>
                    <a:pt x="2178025" y="137461"/>
                  </a:cubicBezTo>
                  <a:lnTo>
                    <a:pt x="2178025" y="257175"/>
                  </a:lnTo>
                  <a:lnTo>
                    <a:pt x="2147050" y="257175"/>
                  </a:lnTo>
                  <a:lnTo>
                    <a:pt x="2147050" y="137294"/>
                  </a:lnTo>
                  <a:cubicBezTo>
                    <a:pt x="2146938" y="124234"/>
                    <a:pt x="2143953" y="114579"/>
                    <a:pt x="2138092" y="108328"/>
                  </a:cubicBezTo>
                  <a:cubicBezTo>
                    <a:pt x="2132232" y="102077"/>
                    <a:pt x="2123107" y="98952"/>
                    <a:pt x="2110717" y="98952"/>
                  </a:cubicBezTo>
                  <a:cubicBezTo>
                    <a:pt x="2100671" y="98952"/>
                    <a:pt x="2091853" y="101631"/>
                    <a:pt x="2084263" y="106989"/>
                  </a:cubicBezTo>
                  <a:cubicBezTo>
                    <a:pt x="2076673" y="112347"/>
                    <a:pt x="2070757" y="119379"/>
                    <a:pt x="2066515" y="128085"/>
                  </a:cubicBezTo>
                  <a:lnTo>
                    <a:pt x="2066515" y="257175"/>
                  </a:lnTo>
                  <a:lnTo>
                    <a:pt x="2035541" y="257175"/>
                  </a:lnTo>
                  <a:lnTo>
                    <a:pt x="2035541" y="76014"/>
                  </a:lnTo>
                  <a:lnTo>
                    <a:pt x="2064841" y="76014"/>
                  </a:lnTo>
                  <a:lnTo>
                    <a:pt x="2065846" y="98785"/>
                  </a:lnTo>
                  <a:cubicBezTo>
                    <a:pt x="2079687" y="81372"/>
                    <a:pt x="2097769" y="72666"/>
                    <a:pt x="2120094" y="72666"/>
                  </a:cubicBezTo>
                  <a:close/>
                  <a:moveTo>
                    <a:pt x="1678241" y="72666"/>
                  </a:moveTo>
                  <a:cubicBezTo>
                    <a:pt x="1701794" y="72666"/>
                    <a:pt x="1720099" y="80423"/>
                    <a:pt x="1733159" y="95938"/>
                  </a:cubicBezTo>
                  <a:cubicBezTo>
                    <a:pt x="1746219" y="111454"/>
                    <a:pt x="1752749" y="133666"/>
                    <a:pt x="1752749" y="162576"/>
                  </a:cubicBezTo>
                  <a:lnTo>
                    <a:pt x="1752749" y="175468"/>
                  </a:lnTo>
                  <a:lnTo>
                    <a:pt x="1630021" y="175468"/>
                  </a:lnTo>
                  <a:cubicBezTo>
                    <a:pt x="1630468" y="193328"/>
                    <a:pt x="1635686" y="207755"/>
                    <a:pt x="1645676" y="218749"/>
                  </a:cubicBezTo>
                  <a:cubicBezTo>
                    <a:pt x="1655666" y="229744"/>
                    <a:pt x="1668363" y="235241"/>
                    <a:pt x="1683767" y="235241"/>
                  </a:cubicBezTo>
                  <a:cubicBezTo>
                    <a:pt x="1694706" y="235241"/>
                    <a:pt x="1703970" y="233009"/>
                    <a:pt x="1711560" y="228544"/>
                  </a:cubicBezTo>
                  <a:cubicBezTo>
                    <a:pt x="1719151" y="224079"/>
                    <a:pt x="1725792" y="218163"/>
                    <a:pt x="1731485" y="210796"/>
                  </a:cubicBezTo>
                  <a:lnTo>
                    <a:pt x="1750405" y="225530"/>
                  </a:lnTo>
                  <a:cubicBezTo>
                    <a:pt x="1735224" y="248859"/>
                    <a:pt x="1712453" y="260524"/>
                    <a:pt x="1682092" y="260524"/>
                  </a:cubicBezTo>
                  <a:cubicBezTo>
                    <a:pt x="1657536" y="260524"/>
                    <a:pt x="1637556" y="252459"/>
                    <a:pt x="1622152" y="236330"/>
                  </a:cubicBezTo>
                  <a:cubicBezTo>
                    <a:pt x="1606748" y="220201"/>
                    <a:pt x="1599046" y="198630"/>
                    <a:pt x="1599046" y="171617"/>
                  </a:cubicBezTo>
                  <a:lnTo>
                    <a:pt x="1599046" y="165925"/>
                  </a:lnTo>
                  <a:cubicBezTo>
                    <a:pt x="1599046" y="147954"/>
                    <a:pt x="1602479" y="131908"/>
                    <a:pt x="1609343" y="117788"/>
                  </a:cubicBezTo>
                  <a:cubicBezTo>
                    <a:pt x="1616208" y="103668"/>
                    <a:pt x="1625807" y="92618"/>
                    <a:pt x="1638142" y="84637"/>
                  </a:cubicBezTo>
                  <a:cubicBezTo>
                    <a:pt x="1650476" y="76656"/>
                    <a:pt x="1663842" y="72666"/>
                    <a:pt x="1678241" y="72666"/>
                  </a:cubicBezTo>
                  <a:close/>
                  <a:moveTo>
                    <a:pt x="1129624" y="72666"/>
                  </a:moveTo>
                  <a:cubicBezTo>
                    <a:pt x="1150162" y="72666"/>
                    <a:pt x="1166822" y="77968"/>
                    <a:pt x="1179602" y="88572"/>
                  </a:cubicBezTo>
                  <a:cubicBezTo>
                    <a:pt x="1192383" y="99175"/>
                    <a:pt x="1198773" y="112737"/>
                    <a:pt x="1198773" y="129257"/>
                  </a:cubicBezTo>
                  <a:lnTo>
                    <a:pt x="1167631" y="129257"/>
                  </a:lnTo>
                  <a:cubicBezTo>
                    <a:pt x="1167631" y="120774"/>
                    <a:pt x="1164031" y="113463"/>
                    <a:pt x="1156831" y="107324"/>
                  </a:cubicBezTo>
                  <a:cubicBezTo>
                    <a:pt x="1149632" y="101185"/>
                    <a:pt x="1140563" y="98115"/>
                    <a:pt x="1129624" y="98115"/>
                  </a:cubicBezTo>
                  <a:cubicBezTo>
                    <a:pt x="1118350" y="98115"/>
                    <a:pt x="1109532" y="100571"/>
                    <a:pt x="1103170" y="105482"/>
                  </a:cubicBezTo>
                  <a:cubicBezTo>
                    <a:pt x="1096807" y="110393"/>
                    <a:pt x="1093626" y="116811"/>
                    <a:pt x="1093626" y="124737"/>
                  </a:cubicBezTo>
                  <a:cubicBezTo>
                    <a:pt x="1093626" y="132215"/>
                    <a:pt x="1096584" y="137852"/>
                    <a:pt x="1102500" y="141647"/>
                  </a:cubicBezTo>
                  <a:cubicBezTo>
                    <a:pt x="1108416" y="145442"/>
                    <a:pt x="1119104" y="149070"/>
                    <a:pt x="1134563" y="152530"/>
                  </a:cubicBezTo>
                  <a:cubicBezTo>
                    <a:pt x="1150023" y="155990"/>
                    <a:pt x="1162552" y="160120"/>
                    <a:pt x="1172151" y="164920"/>
                  </a:cubicBezTo>
                  <a:cubicBezTo>
                    <a:pt x="1181751" y="169720"/>
                    <a:pt x="1188867" y="175496"/>
                    <a:pt x="1193499" y="182249"/>
                  </a:cubicBezTo>
                  <a:cubicBezTo>
                    <a:pt x="1198131" y="189002"/>
                    <a:pt x="1200447" y="197234"/>
                    <a:pt x="1200447" y="206945"/>
                  </a:cubicBezTo>
                  <a:cubicBezTo>
                    <a:pt x="1200447" y="223131"/>
                    <a:pt x="1193973" y="236107"/>
                    <a:pt x="1181025" y="245873"/>
                  </a:cubicBezTo>
                  <a:cubicBezTo>
                    <a:pt x="1168077" y="255640"/>
                    <a:pt x="1151278" y="260524"/>
                    <a:pt x="1130628" y="260524"/>
                  </a:cubicBezTo>
                  <a:cubicBezTo>
                    <a:pt x="1116118" y="260524"/>
                    <a:pt x="1103281" y="257956"/>
                    <a:pt x="1092119" y="252822"/>
                  </a:cubicBezTo>
                  <a:cubicBezTo>
                    <a:pt x="1080957" y="247687"/>
                    <a:pt x="1072223" y="240516"/>
                    <a:pt x="1065916" y="231307"/>
                  </a:cubicBezTo>
                  <a:cubicBezTo>
                    <a:pt x="1059610" y="222098"/>
                    <a:pt x="1056456" y="212136"/>
                    <a:pt x="1056456" y="201420"/>
                  </a:cubicBezTo>
                  <a:lnTo>
                    <a:pt x="1087431" y="201420"/>
                  </a:lnTo>
                  <a:cubicBezTo>
                    <a:pt x="1087989" y="211801"/>
                    <a:pt x="1092147" y="220033"/>
                    <a:pt x="1099905" y="226116"/>
                  </a:cubicBezTo>
                  <a:cubicBezTo>
                    <a:pt x="1107662" y="232200"/>
                    <a:pt x="1117904" y="235241"/>
                    <a:pt x="1130628" y="235241"/>
                  </a:cubicBezTo>
                  <a:cubicBezTo>
                    <a:pt x="1142349" y="235241"/>
                    <a:pt x="1151753" y="232869"/>
                    <a:pt x="1158841" y="228126"/>
                  </a:cubicBezTo>
                  <a:cubicBezTo>
                    <a:pt x="1165929" y="223382"/>
                    <a:pt x="1169473" y="217047"/>
                    <a:pt x="1169473" y="209122"/>
                  </a:cubicBezTo>
                  <a:cubicBezTo>
                    <a:pt x="1169473" y="200751"/>
                    <a:pt x="1166319" y="194249"/>
                    <a:pt x="1160013" y="189616"/>
                  </a:cubicBezTo>
                  <a:cubicBezTo>
                    <a:pt x="1153706" y="184984"/>
                    <a:pt x="1142711" y="180994"/>
                    <a:pt x="1127029" y="177645"/>
                  </a:cubicBezTo>
                  <a:cubicBezTo>
                    <a:pt x="1111346" y="174296"/>
                    <a:pt x="1098900" y="170278"/>
                    <a:pt x="1089691" y="165590"/>
                  </a:cubicBezTo>
                  <a:cubicBezTo>
                    <a:pt x="1080483" y="160902"/>
                    <a:pt x="1073674" y="155321"/>
                    <a:pt x="1069265" y="148847"/>
                  </a:cubicBezTo>
                  <a:cubicBezTo>
                    <a:pt x="1064856" y="142373"/>
                    <a:pt x="1062651" y="134671"/>
                    <a:pt x="1062651" y="125741"/>
                  </a:cubicBezTo>
                  <a:cubicBezTo>
                    <a:pt x="1062651" y="110896"/>
                    <a:pt x="1068930" y="98338"/>
                    <a:pt x="1081487" y="88069"/>
                  </a:cubicBezTo>
                  <a:cubicBezTo>
                    <a:pt x="1094045" y="77800"/>
                    <a:pt x="1110090" y="72666"/>
                    <a:pt x="1129624" y="72666"/>
                  </a:cubicBezTo>
                  <a:close/>
                  <a:moveTo>
                    <a:pt x="942472" y="35831"/>
                  </a:moveTo>
                  <a:cubicBezTo>
                    <a:pt x="928855" y="35831"/>
                    <a:pt x="917916" y="41049"/>
                    <a:pt x="909656" y="51485"/>
                  </a:cubicBezTo>
                  <a:cubicBezTo>
                    <a:pt x="901396" y="61922"/>
                    <a:pt x="897266" y="75679"/>
                    <a:pt x="897266" y="92757"/>
                  </a:cubicBezTo>
                  <a:cubicBezTo>
                    <a:pt x="897266" y="109389"/>
                    <a:pt x="901256" y="123090"/>
                    <a:pt x="909237" y="133862"/>
                  </a:cubicBezTo>
                  <a:cubicBezTo>
                    <a:pt x="917218" y="144633"/>
                    <a:pt x="927906" y="150019"/>
                    <a:pt x="941300" y="150019"/>
                  </a:cubicBezTo>
                  <a:cubicBezTo>
                    <a:pt x="951681" y="150019"/>
                    <a:pt x="961253" y="146838"/>
                    <a:pt x="970015" y="140475"/>
                  </a:cubicBezTo>
                  <a:cubicBezTo>
                    <a:pt x="978777" y="134113"/>
                    <a:pt x="985168" y="126243"/>
                    <a:pt x="989186" y="116867"/>
                  </a:cubicBezTo>
                  <a:lnTo>
                    <a:pt x="989186" y="104477"/>
                  </a:lnTo>
                  <a:cubicBezTo>
                    <a:pt x="989186" y="84163"/>
                    <a:pt x="984777" y="67643"/>
                    <a:pt x="975959" y="54918"/>
                  </a:cubicBezTo>
                  <a:cubicBezTo>
                    <a:pt x="967141" y="42193"/>
                    <a:pt x="955979" y="35831"/>
                    <a:pt x="942472" y="35831"/>
                  </a:cubicBezTo>
                  <a:close/>
                  <a:moveTo>
                    <a:pt x="1349108" y="10046"/>
                  </a:moveTo>
                  <a:cubicBezTo>
                    <a:pt x="1355136" y="10046"/>
                    <a:pt x="1359712" y="11776"/>
                    <a:pt x="1362837" y="15237"/>
                  </a:cubicBezTo>
                  <a:cubicBezTo>
                    <a:pt x="1365963" y="18697"/>
                    <a:pt x="1367526" y="22938"/>
                    <a:pt x="1367526" y="27961"/>
                  </a:cubicBezTo>
                  <a:cubicBezTo>
                    <a:pt x="1367526" y="32984"/>
                    <a:pt x="1365963" y="37170"/>
                    <a:pt x="1362837" y="40519"/>
                  </a:cubicBezTo>
                  <a:cubicBezTo>
                    <a:pt x="1359712" y="43867"/>
                    <a:pt x="1355136" y="45542"/>
                    <a:pt x="1349108" y="45542"/>
                  </a:cubicBezTo>
                  <a:cubicBezTo>
                    <a:pt x="1343081" y="45542"/>
                    <a:pt x="1338532" y="43867"/>
                    <a:pt x="1335462" y="40519"/>
                  </a:cubicBezTo>
                  <a:cubicBezTo>
                    <a:pt x="1332393" y="37170"/>
                    <a:pt x="1330858" y="32984"/>
                    <a:pt x="1330858" y="27961"/>
                  </a:cubicBezTo>
                  <a:cubicBezTo>
                    <a:pt x="1330858" y="22938"/>
                    <a:pt x="1332393" y="18697"/>
                    <a:pt x="1335462" y="15237"/>
                  </a:cubicBezTo>
                  <a:cubicBezTo>
                    <a:pt x="1338532" y="11776"/>
                    <a:pt x="1343081" y="10046"/>
                    <a:pt x="1349108" y="10046"/>
                  </a:cubicBezTo>
                  <a:close/>
                  <a:moveTo>
                    <a:pt x="942305" y="10046"/>
                  </a:moveTo>
                  <a:cubicBezTo>
                    <a:pt x="966415" y="10046"/>
                    <a:pt x="985419" y="19060"/>
                    <a:pt x="999316" y="37086"/>
                  </a:cubicBezTo>
                  <a:cubicBezTo>
                    <a:pt x="1013212" y="55113"/>
                    <a:pt x="1020161" y="79698"/>
                    <a:pt x="1020161" y="110840"/>
                  </a:cubicBezTo>
                  <a:lnTo>
                    <a:pt x="1020161" y="119881"/>
                  </a:lnTo>
                  <a:cubicBezTo>
                    <a:pt x="1020161" y="167320"/>
                    <a:pt x="1010785" y="201950"/>
                    <a:pt x="992032" y="223772"/>
                  </a:cubicBezTo>
                  <a:cubicBezTo>
                    <a:pt x="973280" y="245594"/>
                    <a:pt x="944984" y="256784"/>
                    <a:pt x="907144" y="257342"/>
                  </a:cubicBezTo>
                  <a:lnTo>
                    <a:pt x="901117" y="257342"/>
                  </a:lnTo>
                  <a:lnTo>
                    <a:pt x="901117" y="231056"/>
                  </a:lnTo>
                  <a:lnTo>
                    <a:pt x="907647" y="231056"/>
                  </a:lnTo>
                  <a:cubicBezTo>
                    <a:pt x="933208" y="230611"/>
                    <a:pt x="952853" y="223956"/>
                    <a:pt x="966583" y="211089"/>
                  </a:cubicBezTo>
                  <a:cubicBezTo>
                    <a:pt x="980312" y="198223"/>
                    <a:pt x="987791" y="177866"/>
                    <a:pt x="989018" y="150019"/>
                  </a:cubicBezTo>
                  <a:cubicBezTo>
                    <a:pt x="982545" y="157721"/>
                    <a:pt x="974815" y="163916"/>
                    <a:pt x="965829" y="168604"/>
                  </a:cubicBezTo>
                  <a:cubicBezTo>
                    <a:pt x="956844" y="173292"/>
                    <a:pt x="946993" y="175636"/>
                    <a:pt x="936278" y="175636"/>
                  </a:cubicBezTo>
                  <a:cubicBezTo>
                    <a:pt x="922213" y="175636"/>
                    <a:pt x="909963" y="172176"/>
                    <a:pt x="899526" y="165255"/>
                  </a:cubicBezTo>
                  <a:cubicBezTo>
                    <a:pt x="889090" y="158335"/>
                    <a:pt x="881025" y="148596"/>
                    <a:pt x="875332" y="136038"/>
                  </a:cubicBezTo>
                  <a:cubicBezTo>
                    <a:pt x="869640" y="123481"/>
                    <a:pt x="866793" y="109612"/>
                    <a:pt x="866793" y="94431"/>
                  </a:cubicBezTo>
                  <a:cubicBezTo>
                    <a:pt x="866793" y="78135"/>
                    <a:pt x="869891" y="63457"/>
                    <a:pt x="876086" y="50397"/>
                  </a:cubicBezTo>
                  <a:cubicBezTo>
                    <a:pt x="882281" y="37338"/>
                    <a:pt x="891071" y="27347"/>
                    <a:pt x="902456" y="20427"/>
                  </a:cubicBezTo>
                  <a:cubicBezTo>
                    <a:pt x="913842" y="13506"/>
                    <a:pt x="927125" y="10046"/>
                    <a:pt x="942305" y="10046"/>
                  </a:cubicBezTo>
                  <a:close/>
                  <a:moveTo>
                    <a:pt x="1530771" y="0"/>
                  </a:moveTo>
                  <a:lnTo>
                    <a:pt x="1561746" y="0"/>
                  </a:lnTo>
                  <a:lnTo>
                    <a:pt x="1561746" y="257175"/>
                  </a:lnTo>
                  <a:lnTo>
                    <a:pt x="1533283" y="257175"/>
                  </a:lnTo>
                  <a:lnTo>
                    <a:pt x="1531776" y="237753"/>
                  </a:lnTo>
                  <a:cubicBezTo>
                    <a:pt x="1519386" y="252933"/>
                    <a:pt x="1502141" y="260524"/>
                    <a:pt x="1480040" y="260524"/>
                  </a:cubicBezTo>
                  <a:cubicBezTo>
                    <a:pt x="1459055" y="260524"/>
                    <a:pt x="1441949" y="251929"/>
                    <a:pt x="1428722" y="234739"/>
                  </a:cubicBezTo>
                  <a:cubicBezTo>
                    <a:pt x="1415495" y="217549"/>
                    <a:pt x="1408881" y="195114"/>
                    <a:pt x="1408881" y="167432"/>
                  </a:cubicBezTo>
                  <a:lnTo>
                    <a:pt x="1408881" y="165088"/>
                  </a:lnTo>
                  <a:cubicBezTo>
                    <a:pt x="1408881" y="137294"/>
                    <a:pt x="1415467" y="114942"/>
                    <a:pt x="1428638" y="98031"/>
                  </a:cubicBezTo>
                  <a:cubicBezTo>
                    <a:pt x="1441809" y="81121"/>
                    <a:pt x="1459055" y="72666"/>
                    <a:pt x="1480375" y="72666"/>
                  </a:cubicBezTo>
                  <a:cubicBezTo>
                    <a:pt x="1501583" y="72666"/>
                    <a:pt x="1518381" y="79921"/>
                    <a:pt x="1530771" y="94431"/>
                  </a:cubicBezTo>
                  <a:close/>
                  <a:moveTo>
                    <a:pt x="1247645" y="0"/>
                  </a:moveTo>
                  <a:lnTo>
                    <a:pt x="1278619" y="0"/>
                  </a:lnTo>
                  <a:lnTo>
                    <a:pt x="1278619" y="257175"/>
                  </a:lnTo>
                  <a:lnTo>
                    <a:pt x="1247645" y="257175"/>
                  </a:lnTo>
                  <a:close/>
                </a:path>
              </a:pathLst>
            </a:custGeom>
            <a:solidFill>
              <a:schemeClr val="bg1">
                <a:lumMod val="75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US" sz="2700">
                <a:solidFill>
                  <a:schemeClr val="bg1">
                    <a:lumMod val="75000"/>
                  </a:schemeClr>
                </a:solidFill>
                <a:latin typeface="#9Slide02 Noi dung dai" panose="02000000000000000000" pitchFamily="2" charset="0"/>
                <a:ea typeface="#9Slide02 Noi dung dai" panose="02000000000000000000" pitchFamily="2" charset="0"/>
              </a:endParaRPr>
            </a:p>
          </p:txBody>
        </p:sp>
        <p:sp>
          <p:nvSpPr>
            <p:cNvPr id="14" name="Rectangle 13">
              <a:extLst>
                <a:ext uri="{FF2B5EF4-FFF2-40B4-BE49-F238E27FC236}">
                  <a16:creationId xmlns:a16="http://schemas.microsoft.com/office/drawing/2014/main" id="{52465F73-4B27-4C0F-9B02-510C8E083EB6}"/>
                </a:ext>
              </a:extLst>
            </p:cNvPr>
            <p:cNvSpPr/>
            <p:nvPr/>
          </p:nvSpPr>
          <p:spPr>
            <a:xfrm>
              <a:off x="-2202100" y="-2224223"/>
              <a:ext cx="16596200" cy="112843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18146389"/>
      </p:ext>
    </p:extLst>
  </p:cSld>
  <p:clrMap bg1="lt1" tx1="dk1" bg2="lt2" tx2="dk2" accent1="accent1" accent2="accent2" accent3="accent3" accent4="accent4" accent5="accent5" accent6="accent6" hlink="hlink" folHlink="folHlink"/>
  <p:sldLayoutIdLst>
    <p:sldLayoutId id="2147483655" r:id="rId1"/>
    <p:sldLayoutId id="2147483654" r:id="rId2"/>
    <p:sldLayoutId id="2147483649" r:id="rId3"/>
    <p:sldLayoutId id="2147483657" r:id="rId4"/>
    <p:sldLayoutId id="2147483650" r:id="rId5"/>
    <p:sldLayoutId id="2147483652"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6">
            <a:extLst>
              <a:ext uri="{FF2B5EF4-FFF2-40B4-BE49-F238E27FC236}">
                <a16:creationId xmlns:a16="http://schemas.microsoft.com/office/drawing/2014/main" id="{E64B5994-15FA-4B4C-8C99-2683364361C5}"/>
              </a:ext>
            </a:extLst>
          </p:cNvPr>
          <p:cNvSpPr/>
          <p:nvPr/>
        </p:nvSpPr>
        <p:spPr>
          <a:xfrm>
            <a:off x="190958" y="457200"/>
            <a:ext cx="11848642" cy="6248400"/>
          </a:xfrm>
          <a:custGeom>
            <a:avLst/>
            <a:gdLst>
              <a:gd name="connsiteX0" fmla="*/ 0 w 7779651"/>
              <a:gd name="connsiteY0" fmla="*/ 160263 h 961384"/>
              <a:gd name="connsiteX1" fmla="*/ 160263 w 7779651"/>
              <a:gd name="connsiteY1" fmla="*/ 0 h 961384"/>
              <a:gd name="connsiteX2" fmla="*/ 7619388 w 7779651"/>
              <a:gd name="connsiteY2" fmla="*/ 0 h 961384"/>
              <a:gd name="connsiteX3" fmla="*/ 7779651 w 7779651"/>
              <a:gd name="connsiteY3" fmla="*/ 160263 h 961384"/>
              <a:gd name="connsiteX4" fmla="*/ 7779651 w 7779651"/>
              <a:gd name="connsiteY4" fmla="*/ 801121 h 961384"/>
              <a:gd name="connsiteX5" fmla="*/ 7619388 w 7779651"/>
              <a:gd name="connsiteY5" fmla="*/ 961384 h 961384"/>
              <a:gd name="connsiteX6" fmla="*/ 160263 w 7779651"/>
              <a:gd name="connsiteY6" fmla="*/ 961384 h 961384"/>
              <a:gd name="connsiteX7" fmla="*/ 0 w 7779651"/>
              <a:gd name="connsiteY7" fmla="*/ 801121 h 961384"/>
              <a:gd name="connsiteX8" fmla="*/ 0 w 7779651"/>
              <a:gd name="connsiteY8" fmla="*/ 160263 h 961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9651" h="961384">
                <a:moveTo>
                  <a:pt x="0" y="160263"/>
                </a:moveTo>
                <a:cubicBezTo>
                  <a:pt x="0" y="71752"/>
                  <a:pt x="71752" y="0"/>
                  <a:pt x="160263" y="0"/>
                </a:cubicBezTo>
                <a:lnTo>
                  <a:pt x="7619388" y="0"/>
                </a:lnTo>
                <a:cubicBezTo>
                  <a:pt x="7707899" y="0"/>
                  <a:pt x="7779651" y="71752"/>
                  <a:pt x="7779651" y="160263"/>
                </a:cubicBezTo>
                <a:lnTo>
                  <a:pt x="7779651" y="801121"/>
                </a:lnTo>
                <a:cubicBezTo>
                  <a:pt x="7779651" y="889632"/>
                  <a:pt x="7707899" y="961384"/>
                  <a:pt x="7619388" y="961384"/>
                </a:cubicBezTo>
                <a:lnTo>
                  <a:pt x="160263" y="961384"/>
                </a:lnTo>
                <a:cubicBezTo>
                  <a:pt x="71752" y="961384"/>
                  <a:pt x="0" y="889632"/>
                  <a:pt x="0" y="801121"/>
                </a:cubicBezTo>
                <a:lnTo>
                  <a:pt x="0" y="160263"/>
                </a:lnTo>
                <a:close/>
              </a:path>
            </a:pathLst>
          </a:custGeom>
          <a:solidFill>
            <a:schemeClr val="accent3">
              <a:lumMod val="20000"/>
              <a:lumOff val="80000"/>
            </a:schemeClr>
          </a:solidFill>
          <a:ln w="25400" cap="flat" cmpd="sng" algn="ctr">
            <a:solidFill>
              <a:srgbClr val="C0504D"/>
            </a:solidFill>
            <a:prstDash val="solid"/>
          </a:ln>
          <a:effectLst/>
        </p:spPr>
        <p:txBody>
          <a:bodyPr anchor="ctr"/>
          <a:lstStyle/>
          <a:p>
            <a:pPr lvl="0" algn="ctr" defTabSz="461963" eaLnBrk="0" fontAlgn="base" hangingPunct="0">
              <a:lnSpc>
                <a:spcPct val="130000"/>
              </a:lnSpc>
              <a:spcBef>
                <a:spcPct val="0"/>
              </a:spcBef>
              <a:spcAft>
                <a:spcPct val="0"/>
              </a:spcAft>
              <a:defRPr/>
            </a:pPr>
            <a:r>
              <a:rPr lang="en-US" sz="3200" b="1" dirty="0">
                <a:solidFill>
                  <a:srgbClr val="FF0000"/>
                </a:solidFill>
                <a:latin typeface="Times New Roman" panose="02020603050405020304" pitchFamily="18" charset="0"/>
                <a:cs typeface="Times New Roman" panose="02020603050405020304" pitchFamily="18" charset="0"/>
              </a:rPr>
              <a:t>ĐỀ CƯƠNG GIỚI THIỆU: </a:t>
            </a:r>
          </a:p>
          <a:p>
            <a:pPr lvl="0" algn="ctr" defTabSz="461963" eaLnBrk="0" fontAlgn="base" hangingPunct="0">
              <a:lnSpc>
                <a:spcPct val="130000"/>
              </a:lnSpc>
              <a:spcBef>
                <a:spcPct val="0"/>
              </a:spcBef>
              <a:spcAft>
                <a:spcPct val="0"/>
              </a:spcAft>
              <a:defRPr/>
            </a:pPr>
            <a:r>
              <a:rPr lang="en-US" sz="4000" b="1" dirty="0">
                <a:solidFill>
                  <a:srgbClr val="FF0000"/>
                </a:solidFill>
                <a:latin typeface="Times New Roman" panose="02020603050405020304" pitchFamily="18" charset="0"/>
                <a:cs typeface="Times New Roman" panose="02020603050405020304" pitchFamily="18" charset="0"/>
              </a:rPr>
              <a:t>CUỘC CÁCH MẠNG VỀ TINH GỌN TỔ CHỨC BỘ MÁY CỦA HỆ THỐNG CHÍNH TRỊ</a:t>
            </a:r>
            <a:endParaRPr lang="vi-VN"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8597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6F4BD-132B-F8E3-D158-B42E1A99C32E}"/>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0B8EA31D-768A-FDC8-509F-617C4B2B1CB6}"/>
              </a:ext>
            </a:extLst>
          </p:cNvPr>
          <p:cNvSpPr/>
          <p:nvPr/>
        </p:nvSpPr>
        <p:spPr>
          <a:xfrm>
            <a:off x="0" y="0"/>
            <a:ext cx="12192000" cy="6858000"/>
          </a:xfrm>
          <a:prstGeom prst="roundRect">
            <a:avLst>
              <a:gd name="adj" fmla="val 7177"/>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a:t>
            </a:r>
            <a:r>
              <a:rPr lang="en-US" sz="2000">
                <a:solidFill>
                  <a:schemeClr val="tx1"/>
                </a:solidFill>
                <a:latin typeface="Times New Roman" panose="02020603050405020304" pitchFamily="18" charset="0"/>
                <a:ea typeface="Times New Roman" panose="02020603050405020304" pitchFamily="18" charset="0"/>
              </a:rPr>
              <a:t>(3) </a:t>
            </a:r>
            <a:r>
              <a:rPr lang="en-US" sz="2000" dirty="0" err="1">
                <a:solidFill>
                  <a:srgbClr val="FF0000"/>
                </a:solidFill>
                <a:latin typeface="Times New Roman" panose="02020603050405020304" pitchFamily="18" charset="0"/>
                <a:ea typeface="Times New Roman" panose="02020603050405020304" pitchFamily="18" charset="0"/>
              </a:rPr>
              <a:t>Tiếp</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tục</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tập</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trung</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nghiên</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cứu</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hoàn</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thiện</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mô</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hình</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tổng</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thể</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tổ</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chức</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bộ</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máy</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của</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hệ</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thống</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chính</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trị</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đáp</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ứng</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yêu</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cầu</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phát</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triển</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trong</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kỷ</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nguyên</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mới</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bảo</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đảm</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nâng</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cao</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năng</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lực</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lãnh</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đạo</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cầm</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quyền</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của</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Đảng</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hiệu</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lực</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hiệu</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quả</a:t>
            </a:r>
            <a:r>
              <a:rPr lang="en-US" sz="2000" dirty="0">
                <a:solidFill>
                  <a:schemeClr val="tx1"/>
                </a:solidFill>
                <a:latin typeface="Times New Roman" panose="02020603050405020304" pitchFamily="18" charset="0"/>
                <a:ea typeface="Times New Roman" panose="02020603050405020304" pitchFamily="18" charset="0"/>
              </a:rPr>
              <a:t> </a:t>
            </a:r>
            <a:r>
              <a:rPr lang="vi-VN" sz="2000" dirty="0">
                <a:solidFill>
                  <a:schemeClr val="tx1"/>
                </a:solidFill>
                <a:latin typeface="Times New Roman" panose="02020603050405020304" pitchFamily="18" charset="0"/>
                <a:ea typeface="Times New Roman" panose="02020603050405020304" pitchFamily="18" charset="0"/>
              </a:rPr>
              <a:t>quản lý nhà nước, quản trị quốc gia; chất lượng giám s</a:t>
            </a:r>
            <a:r>
              <a:rPr lang="en-US" sz="2000" dirty="0">
                <a:solidFill>
                  <a:schemeClr val="tx1"/>
                </a:solidFill>
                <a:latin typeface="Times New Roman" panose="02020603050405020304" pitchFamily="18" charset="0"/>
                <a:ea typeface="Times New Roman" panose="02020603050405020304" pitchFamily="18" charset="0"/>
              </a:rPr>
              <a:t>á</a:t>
            </a:r>
            <a:r>
              <a:rPr lang="vi-VN" sz="2000" dirty="0">
                <a:solidFill>
                  <a:schemeClr val="tx1"/>
                </a:solidFill>
                <a:latin typeface="Times New Roman" panose="02020603050405020304" pitchFamily="18" charset="0"/>
                <a:ea typeface="Times New Roman" panose="02020603050405020304" pitchFamily="18" charset="0"/>
              </a:rPr>
              <a:t>t, phản biện xã hội, phát huy quyền làm chủ của Nhân dân. </a:t>
            </a:r>
            <a:r>
              <a:rPr lang="vi-VN" sz="2000">
                <a:solidFill>
                  <a:schemeClr val="tx1"/>
                </a:solidFill>
                <a:latin typeface="Times New Roman" panose="02020603050405020304" pitchFamily="18" charset="0"/>
                <a:ea typeface="Times New Roman" panose="02020603050405020304" pitchFamily="18" charset="0"/>
              </a:rPr>
              <a:t>Trong đó</a:t>
            </a:r>
            <a:r>
              <a:rPr lang="en-US" sz="2000">
                <a:solidFill>
                  <a:schemeClr val="tx1"/>
                </a:solidFill>
                <a:latin typeface="Times New Roman" panose="02020603050405020304" pitchFamily="18" charset="0"/>
                <a:ea typeface="Times New Roman" panose="02020603050405020304" pitchFamily="18" charset="0"/>
              </a:rPr>
              <a:t>:</a:t>
            </a:r>
            <a:r>
              <a:rPr lang="vi-VN" sz="2000">
                <a:solidFill>
                  <a:schemeClr val="tx1"/>
                </a:solidFill>
                <a:latin typeface="Times New Roman" panose="02020603050405020304" pitchFamily="18" charset="0"/>
                <a:ea typeface="Times New Roman" panose="02020603050405020304" pitchFamily="18" charset="0"/>
              </a:rPr>
              <a:t> </a:t>
            </a:r>
            <a:endParaRPr lang="en-US" sz="20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000">
                <a:solidFill>
                  <a:schemeClr val="tx1"/>
                </a:solidFill>
                <a:latin typeface="Times New Roman" panose="02020603050405020304" pitchFamily="18" charset="0"/>
                <a:ea typeface="Times New Roman" panose="02020603050405020304" pitchFamily="18" charset="0"/>
              </a:rPr>
              <a:t>	- X</a:t>
            </a:r>
            <a:r>
              <a:rPr lang="vi-VN" sz="2000">
                <a:solidFill>
                  <a:schemeClr val="tx1"/>
                </a:solidFill>
                <a:latin typeface="Times New Roman" panose="02020603050405020304" pitchFamily="18" charset="0"/>
                <a:ea typeface="Times New Roman" panose="02020603050405020304" pitchFamily="18" charset="0"/>
              </a:rPr>
              <a:t>ây </a:t>
            </a:r>
            <a:r>
              <a:rPr lang="vi-VN" sz="2000" dirty="0">
                <a:solidFill>
                  <a:schemeClr val="tx1"/>
                </a:solidFill>
                <a:latin typeface="Times New Roman" panose="02020603050405020304" pitchFamily="18" charset="0"/>
                <a:ea typeface="Times New Roman" panose="02020603050405020304" pitchFamily="18" charset="0"/>
              </a:rPr>
              <a:t>dựng các cơ quan của Đảng ở Trung ương mạnh về tổ chức, c</a:t>
            </a:r>
            <a:r>
              <a:rPr lang="en-US" sz="2000" dirty="0">
                <a:solidFill>
                  <a:schemeClr val="tx1"/>
                </a:solidFill>
                <a:latin typeface="Times New Roman" panose="02020603050405020304" pitchFamily="18" charset="0"/>
                <a:ea typeface="Times New Roman" panose="02020603050405020304" pitchFamily="18" charset="0"/>
              </a:rPr>
              <a:t>á</a:t>
            </a:r>
            <a:r>
              <a:rPr lang="vi-VN" sz="2000" dirty="0">
                <a:solidFill>
                  <a:schemeClr val="tx1"/>
                </a:solidFill>
                <a:latin typeface="Times New Roman" panose="02020603050405020304" pitchFamily="18" charset="0"/>
                <a:ea typeface="Times New Roman" panose="02020603050405020304" pitchFamily="18" charset="0"/>
              </a:rPr>
              <a:t>n bộ, thực sự là hạt nhân trí tuệ, là "bộ tổng tham mưu", đội tiên phong lãnh đạo cơ quan </a:t>
            </a:r>
            <a:r>
              <a:rPr lang="vi-VN" sz="2000">
                <a:solidFill>
                  <a:schemeClr val="tx1"/>
                </a:solidFill>
                <a:latin typeface="Times New Roman" panose="02020603050405020304" pitchFamily="18" charset="0"/>
                <a:ea typeface="Times New Roman" panose="02020603050405020304" pitchFamily="18" charset="0"/>
              </a:rPr>
              <a:t>nhà nước</a:t>
            </a:r>
            <a:endParaRPr lang="en-US" sz="200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000">
                <a:solidFill>
                  <a:schemeClr val="tx1"/>
                </a:solidFill>
                <a:latin typeface="Times New Roman" panose="02020603050405020304" pitchFamily="18" charset="0"/>
                <a:ea typeface="Times New Roman" panose="02020603050405020304" pitchFamily="18" charset="0"/>
              </a:rPr>
              <a:t>	- Đổ</a:t>
            </a:r>
            <a:r>
              <a:rPr lang="vi-VN" sz="2000" dirty="0">
                <a:solidFill>
                  <a:schemeClr val="tx1"/>
                </a:solidFill>
                <a:latin typeface="Times New Roman" panose="02020603050405020304" pitchFamily="18" charset="0"/>
                <a:ea typeface="Times New Roman" panose="02020603050405020304" pitchFamily="18" charset="0"/>
              </a:rPr>
              <a:t>i mới mạnh mẽ công tác xây dựng pháp luật và nâng cao chất lượng các dự </a:t>
            </a:r>
            <a:r>
              <a:rPr lang="en-US" sz="2000" dirty="0">
                <a:solidFill>
                  <a:schemeClr val="tx1"/>
                </a:solidFill>
                <a:latin typeface="Times New Roman" panose="02020603050405020304" pitchFamily="18" charset="0"/>
                <a:ea typeface="Times New Roman" panose="02020603050405020304" pitchFamily="18" charset="0"/>
              </a:rPr>
              <a:t>á</a:t>
            </a:r>
            <a:r>
              <a:rPr lang="vi-VN" sz="2000">
                <a:solidFill>
                  <a:schemeClr val="tx1"/>
                </a:solidFill>
                <a:latin typeface="Times New Roman" panose="02020603050405020304" pitchFamily="18" charset="0"/>
                <a:ea typeface="Times New Roman" panose="02020603050405020304" pitchFamily="18" charset="0"/>
              </a:rPr>
              <a:t>n luật</a:t>
            </a:r>
            <a:endParaRPr lang="en-US" sz="200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000">
                <a:solidFill>
                  <a:schemeClr val="tx1"/>
                </a:solidFill>
                <a:latin typeface="Times New Roman" panose="02020603050405020304" pitchFamily="18" charset="0"/>
                <a:ea typeface="Times New Roman" panose="02020603050405020304" pitchFamily="18" charset="0"/>
              </a:rPr>
              <a:t>	- </a:t>
            </a:r>
            <a:r>
              <a:rPr lang="vi-VN" sz="2000">
                <a:solidFill>
                  <a:schemeClr val="tx1"/>
                </a:solidFill>
                <a:latin typeface="Times New Roman" panose="02020603050405020304" pitchFamily="18" charset="0"/>
                <a:ea typeface="Times New Roman" panose="02020603050405020304" pitchFamily="18" charset="0"/>
              </a:rPr>
              <a:t>Chính </a:t>
            </a:r>
            <a:r>
              <a:rPr lang="vi-VN" sz="2000" dirty="0">
                <a:solidFill>
                  <a:schemeClr val="tx1"/>
                </a:solidFill>
                <a:latin typeface="Times New Roman" panose="02020603050405020304" pitchFamily="18" charset="0"/>
                <a:ea typeface="Times New Roman" panose="02020603050405020304" pitchFamily="18" charset="0"/>
              </a:rPr>
              <a:t>ph</a:t>
            </a:r>
            <a:r>
              <a:rPr lang="en-US" sz="2000" dirty="0">
                <a:solidFill>
                  <a:schemeClr val="tx1"/>
                </a:solidFill>
                <a:latin typeface="Times New Roman" panose="02020603050405020304" pitchFamily="18" charset="0"/>
                <a:ea typeface="Times New Roman" panose="02020603050405020304" pitchFamily="18" charset="0"/>
              </a:rPr>
              <a:t>ủ</a:t>
            </a:r>
            <a:r>
              <a:rPr lang="vi-VN" sz="2000" dirty="0">
                <a:solidFill>
                  <a:schemeClr val="tx1"/>
                </a:solidFill>
                <a:latin typeface="Times New Roman" panose="02020603050405020304" pitchFamily="18" charset="0"/>
                <a:ea typeface="Times New Roman" panose="02020603050405020304" pitchFamily="18" charset="0"/>
              </a:rPr>
              <a:t> tập trung cụ th</a:t>
            </a:r>
            <a:r>
              <a:rPr lang="en-US" sz="2000" dirty="0">
                <a:solidFill>
                  <a:schemeClr val="tx1"/>
                </a:solidFill>
                <a:latin typeface="Times New Roman" panose="02020603050405020304" pitchFamily="18" charset="0"/>
                <a:ea typeface="Times New Roman" panose="02020603050405020304" pitchFamily="18" charset="0"/>
              </a:rPr>
              <a:t>ể</a:t>
            </a:r>
            <a:r>
              <a:rPr lang="vi-VN" sz="2000" dirty="0">
                <a:solidFill>
                  <a:schemeClr val="tx1"/>
                </a:solidFill>
                <a:latin typeface="Times New Roman" panose="02020603050405020304" pitchFamily="18" charset="0"/>
                <a:ea typeface="Times New Roman" panose="02020603050405020304" pitchFamily="18" charset="0"/>
              </a:rPr>
              <a:t> h</a:t>
            </a:r>
            <a:r>
              <a:rPr lang="en-US" sz="2000" dirty="0" err="1">
                <a:solidFill>
                  <a:schemeClr val="tx1"/>
                </a:solidFill>
                <a:latin typeface="Times New Roman" panose="02020603050405020304" pitchFamily="18" charset="0"/>
                <a:ea typeface="Times New Roman" panose="02020603050405020304" pitchFamily="18" charset="0"/>
              </a:rPr>
              <a:t>óa</a:t>
            </a:r>
            <a:r>
              <a:rPr lang="vi-VN" sz="2000" dirty="0">
                <a:solidFill>
                  <a:schemeClr val="tx1"/>
                </a:solidFill>
                <a:latin typeface="Times New Roman" panose="02020603050405020304" pitchFamily="18" charset="0"/>
                <a:ea typeface="Times New Roman" panose="02020603050405020304" pitchFamily="18" charset="0"/>
              </a:rPr>
              <a:t>, tri</a:t>
            </a:r>
            <a:r>
              <a:rPr lang="en-US" sz="2000" dirty="0">
                <a:solidFill>
                  <a:schemeClr val="tx1"/>
                </a:solidFill>
                <a:latin typeface="Times New Roman" panose="02020603050405020304" pitchFamily="18" charset="0"/>
                <a:ea typeface="Times New Roman" panose="02020603050405020304" pitchFamily="18" charset="0"/>
              </a:rPr>
              <a:t>ể</a:t>
            </a:r>
            <a:r>
              <a:rPr lang="vi-VN" sz="2000" dirty="0">
                <a:solidFill>
                  <a:schemeClr val="tx1"/>
                </a:solidFill>
                <a:latin typeface="Times New Roman" panose="02020603050405020304" pitchFamily="18" charset="0"/>
                <a:ea typeface="Times New Roman" panose="02020603050405020304" pitchFamily="18" charset="0"/>
              </a:rPr>
              <a:t>n khai thực hiện các chủ trương, đường l</a:t>
            </a:r>
            <a:r>
              <a:rPr lang="en-US" sz="2000" dirty="0">
                <a:solidFill>
                  <a:schemeClr val="tx1"/>
                </a:solidFill>
                <a:latin typeface="Times New Roman" panose="02020603050405020304" pitchFamily="18" charset="0"/>
                <a:ea typeface="Times New Roman" panose="02020603050405020304" pitchFamily="18" charset="0"/>
              </a:rPr>
              <a:t>ố</a:t>
            </a:r>
            <a:r>
              <a:rPr lang="vi-VN" sz="2000" dirty="0">
                <a:solidFill>
                  <a:schemeClr val="tx1"/>
                </a:solidFill>
                <a:latin typeface="Times New Roman" panose="02020603050405020304" pitchFamily="18" charset="0"/>
                <a:ea typeface="Times New Roman" panose="02020603050405020304" pitchFamily="18" charset="0"/>
              </a:rPr>
              <a:t>i, chính sách của</a:t>
            </a:r>
            <a:r>
              <a:rPr lang="en-US" sz="2000" dirty="0">
                <a:solidFill>
                  <a:schemeClr val="tx1"/>
                </a:solidFill>
                <a:latin typeface="Times New Roman" panose="02020603050405020304" pitchFamily="18" charset="0"/>
                <a:ea typeface="Times New Roman" panose="02020603050405020304" pitchFamily="18" charset="0"/>
              </a:rPr>
              <a:t> </a:t>
            </a:r>
            <a:r>
              <a:rPr lang="vi-VN" sz="2000" dirty="0">
                <a:solidFill>
                  <a:schemeClr val="tx1"/>
                </a:solidFill>
                <a:latin typeface="Times New Roman" panose="02020603050405020304" pitchFamily="18" charset="0"/>
                <a:ea typeface="Times New Roman" panose="02020603050405020304" pitchFamily="18" charset="0"/>
              </a:rPr>
              <a:t>Đảng, pháp luật của Nhà nước, xây dựng nền hành chính phục vụ Nhân dân, chuyên nghiệp, hiện đại, trong sạch, vững mạnh, công khai, minh bạch, hiệu quả; ti</a:t>
            </a:r>
            <a:r>
              <a:rPr lang="en-US" sz="2000" dirty="0">
                <a:solidFill>
                  <a:schemeClr val="tx1"/>
                </a:solidFill>
                <a:latin typeface="Times New Roman" panose="02020603050405020304" pitchFamily="18" charset="0"/>
                <a:ea typeface="Times New Roman" panose="02020603050405020304" pitchFamily="18" charset="0"/>
              </a:rPr>
              <a:t>ế</a:t>
            </a:r>
            <a:r>
              <a:rPr lang="vi-VN" sz="2000" dirty="0">
                <a:solidFill>
                  <a:schemeClr val="tx1"/>
                </a:solidFill>
                <a:latin typeface="Times New Roman" panose="02020603050405020304" pitchFamily="18" charset="0"/>
                <a:ea typeface="Times New Roman" panose="02020603050405020304" pitchFamily="18" charset="0"/>
              </a:rPr>
              <a:t>p tục đ</a:t>
            </a:r>
            <a:r>
              <a:rPr lang="en-US" sz="2000" dirty="0">
                <a:solidFill>
                  <a:schemeClr val="tx1"/>
                </a:solidFill>
                <a:latin typeface="Times New Roman" panose="02020603050405020304" pitchFamily="18" charset="0"/>
                <a:ea typeface="Times New Roman" panose="02020603050405020304" pitchFamily="18" charset="0"/>
              </a:rPr>
              <a:t>ổ</a:t>
            </a:r>
            <a:r>
              <a:rPr lang="vi-VN" sz="2000" dirty="0">
                <a:solidFill>
                  <a:schemeClr val="tx1"/>
                </a:solidFill>
                <a:latin typeface="Times New Roman" panose="02020603050405020304" pitchFamily="18" charset="0"/>
                <a:ea typeface="Times New Roman" panose="02020603050405020304" pitchFamily="18" charset="0"/>
              </a:rPr>
              <a:t>i mới t</a:t>
            </a:r>
            <a:r>
              <a:rPr lang="en-US" sz="2000" dirty="0">
                <a:solidFill>
                  <a:schemeClr val="tx1"/>
                </a:solidFill>
                <a:latin typeface="Times New Roman" panose="02020603050405020304" pitchFamily="18" charset="0"/>
                <a:ea typeface="Times New Roman" panose="02020603050405020304" pitchFamily="18" charset="0"/>
              </a:rPr>
              <a:t>ổ</a:t>
            </a:r>
            <a:r>
              <a:rPr lang="vi-VN" sz="2000" dirty="0">
                <a:solidFill>
                  <a:schemeClr val="tx1"/>
                </a:solidFill>
                <a:latin typeface="Times New Roman" panose="02020603050405020304" pitchFamily="18" charset="0"/>
                <a:ea typeface="Times New Roman" panose="02020603050405020304" pitchFamily="18" charset="0"/>
              </a:rPr>
              <a:t> chức, nâng cao chất lượng hoạt động của tòa án nhân dân, viện ki</a:t>
            </a:r>
            <a:r>
              <a:rPr lang="en-US" sz="2000" dirty="0">
                <a:solidFill>
                  <a:schemeClr val="tx1"/>
                </a:solidFill>
                <a:latin typeface="Times New Roman" panose="02020603050405020304" pitchFamily="18" charset="0"/>
                <a:ea typeface="Times New Roman" panose="02020603050405020304" pitchFamily="18" charset="0"/>
              </a:rPr>
              <a:t>ể</a:t>
            </a:r>
            <a:r>
              <a:rPr lang="vi-VN" sz="2000" dirty="0">
                <a:solidFill>
                  <a:schemeClr val="tx1"/>
                </a:solidFill>
                <a:latin typeface="Times New Roman" panose="02020603050405020304" pitchFamily="18" charset="0"/>
                <a:ea typeface="Times New Roman" panose="02020603050405020304" pitchFamily="18" charset="0"/>
              </a:rPr>
              <a:t>m sát nhân dân, các cơ quan điều tra, thi hành án, bổ trợ tư pháp đáp ứng yêu c</a:t>
            </a:r>
            <a:r>
              <a:rPr lang="en-US" sz="2000" dirty="0">
                <a:solidFill>
                  <a:schemeClr val="tx1"/>
                </a:solidFill>
                <a:latin typeface="Times New Roman" panose="02020603050405020304" pitchFamily="18" charset="0"/>
                <a:ea typeface="Times New Roman" panose="02020603050405020304" pitchFamily="18" charset="0"/>
              </a:rPr>
              <a:t>ầ</a:t>
            </a:r>
            <a:r>
              <a:rPr lang="vi-VN" sz="2000" dirty="0">
                <a:solidFill>
                  <a:schemeClr val="tx1"/>
                </a:solidFill>
                <a:latin typeface="Times New Roman" panose="02020603050405020304" pitchFamily="18" charset="0"/>
                <a:ea typeface="Times New Roman" panose="02020603050405020304" pitchFamily="18" charset="0"/>
              </a:rPr>
              <a:t>u cải cách </a:t>
            </a:r>
            <a:r>
              <a:rPr lang="vi-VN" sz="2000">
                <a:solidFill>
                  <a:schemeClr val="tx1"/>
                </a:solidFill>
                <a:latin typeface="Times New Roman" panose="02020603050405020304" pitchFamily="18" charset="0"/>
                <a:ea typeface="Times New Roman" panose="02020603050405020304" pitchFamily="18" charset="0"/>
              </a:rPr>
              <a:t>tư pháp</a:t>
            </a:r>
            <a:endParaRPr lang="en-US" sz="200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000">
                <a:solidFill>
                  <a:schemeClr val="tx1"/>
                </a:solidFill>
                <a:latin typeface="Times New Roman" panose="02020603050405020304" pitchFamily="18" charset="0"/>
                <a:ea typeface="Times New Roman" panose="02020603050405020304" pitchFamily="18" charset="0"/>
              </a:rPr>
              <a:t>	- </a:t>
            </a:r>
            <a:r>
              <a:rPr lang="vi-VN" sz="2000">
                <a:solidFill>
                  <a:schemeClr val="tx1"/>
                </a:solidFill>
                <a:latin typeface="Times New Roman" panose="02020603050405020304" pitchFamily="18" charset="0"/>
                <a:ea typeface="Times New Roman" panose="02020603050405020304" pitchFamily="18" charset="0"/>
              </a:rPr>
              <a:t>Mặt </a:t>
            </a:r>
            <a:r>
              <a:rPr lang="vi-VN" sz="2000" dirty="0">
                <a:solidFill>
                  <a:schemeClr val="tx1"/>
                </a:solidFill>
                <a:latin typeface="Times New Roman" panose="02020603050405020304" pitchFamily="18" charset="0"/>
                <a:ea typeface="Times New Roman" panose="02020603050405020304" pitchFamily="18" charset="0"/>
              </a:rPr>
              <a:t>trận Tổ quốc, các tổ chức chính trị - xã hội tập trung cho cơ sở, gắn bó với đoàn viên, hội viên, khắc phục hành chính hoá hoạt động, công chức hóa cán bộ, đáp ứng yêu cầu công tác vận động quần chúng </a:t>
            </a:r>
            <a:r>
              <a:rPr lang="vi-VN" sz="2000">
                <a:solidFill>
                  <a:schemeClr val="tx1"/>
                </a:solidFill>
                <a:latin typeface="Times New Roman" panose="02020603050405020304" pitchFamily="18" charset="0"/>
                <a:ea typeface="Times New Roman" panose="02020603050405020304" pitchFamily="18" charset="0"/>
              </a:rPr>
              <a:t>của Đảng</a:t>
            </a:r>
            <a:endParaRPr lang="en-US" sz="200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000">
                <a:solidFill>
                  <a:schemeClr val="tx1"/>
                </a:solidFill>
                <a:latin typeface="Times New Roman" panose="02020603050405020304" pitchFamily="18" charset="0"/>
                <a:ea typeface="Times New Roman" panose="02020603050405020304" pitchFamily="18" charset="0"/>
              </a:rPr>
              <a:t>	- X</a:t>
            </a:r>
            <a:r>
              <a:rPr lang="vi-VN" sz="2000">
                <a:solidFill>
                  <a:schemeClr val="tx1"/>
                </a:solidFill>
                <a:latin typeface="Times New Roman" panose="02020603050405020304" pitchFamily="18" charset="0"/>
                <a:ea typeface="Times New Roman" panose="02020603050405020304" pitchFamily="18" charset="0"/>
              </a:rPr>
              <a:t>ây </a:t>
            </a:r>
            <a:r>
              <a:rPr lang="vi-VN" sz="2000" dirty="0">
                <a:solidFill>
                  <a:schemeClr val="tx1"/>
                </a:solidFill>
                <a:latin typeface="Times New Roman" panose="02020603050405020304" pitchFamily="18" charset="0"/>
                <a:ea typeface="Times New Roman" panose="02020603050405020304" pitchFamily="18" charset="0"/>
              </a:rPr>
              <a:t>dựng các cơ quan tham mưu của c</a:t>
            </a:r>
            <a:r>
              <a:rPr lang="en-US" sz="2000" dirty="0">
                <a:solidFill>
                  <a:schemeClr val="tx1"/>
                </a:solidFill>
                <a:latin typeface="Times New Roman" panose="02020603050405020304" pitchFamily="18" charset="0"/>
                <a:ea typeface="Times New Roman" panose="02020603050405020304" pitchFamily="18" charset="0"/>
              </a:rPr>
              <a:t>ấ</a:t>
            </a:r>
            <a:r>
              <a:rPr lang="vi-VN" sz="2000" dirty="0">
                <a:solidFill>
                  <a:schemeClr val="tx1"/>
                </a:solidFill>
                <a:latin typeface="Times New Roman" panose="02020603050405020304" pitchFamily="18" charset="0"/>
                <a:ea typeface="Times New Roman" panose="02020603050405020304" pitchFamily="18" charset="0"/>
              </a:rPr>
              <a:t>p uý</a:t>
            </a:r>
            <a:r>
              <a:rPr lang="vi-VN" sz="2000">
                <a:solidFill>
                  <a:schemeClr val="tx1"/>
                </a:solidFill>
                <a:latin typeface="Times New Roman" panose="02020603050405020304" pitchFamily="18" charset="0"/>
                <a:ea typeface="Times New Roman" panose="02020603050405020304" pitchFamily="18" charset="0"/>
              </a:rPr>
              <a:t>, m</a:t>
            </a:r>
            <a:r>
              <a:rPr lang="en-US" sz="2000">
                <a:solidFill>
                  <a:schemeClr val="tx1"/>
                </a:solidFill>
                <a:latin typeface="Times New Roman" panose="02020603050405020304" pitchFamily="18" charset="0"/>
                <a:ea typeface="Times New Roman" panose="02020603050405020304" pitchFamily="18" charset="0"/>
              </a:rPr>
              <a:t>ô</a:t>
            </a:r>
            <a:r>
              <a:rPr lang="vi-VN" sz="2000">
                <a:solidFill>
                  <a:schemeClr val="tx1"/>
                </a:solidFill>
                <a:latin typeface="Times New Roman" panose="02020603050405020304" pitchFamily="18" charset="0"/>
                <a:ea typeface="Times New Roman" panose="02020603050405020304" pitchFamily="18" charset="0"/>
              </a:rPr>
              <a:t> h</a:t>
            </a:r>
            <a:r>
              <a:rPr lang="en-US" sz="2000">
                <a:solidFill>
                  <a:schemeClr val="tx1"/>
                </a:solidFill>
                <a:latin typeface="Times New Roman" panose="02020603050405020304" pitchFamily="18" charset="0"/>
                <a:ea typeface="Times New Roman" panose="02020603050405020304" pitchFamily="18" charset="0"/>
              </a:rPr>
              <a:t>ì</a:t>
            </a:r>
            <a:r>
              <a:rPr lang="vi-VN" sz="2000">
                <a:solidFill>
                  <a:schemeClr val="tx1"/>
                </a:solidFill>
                <a:latin typeface="Times New Roman" panose="02020603050405020304" pitchFamily="18" charset="0"/>
                <a:ea typeface="Times New Roman" panose="02020603050405020304" pitchFamily="18" charset="0"/>
              </a:rPr>
              <a:t>nh t</a:t>
            </a:r>
            <a:r>
              <a:rPr lang="en-US" sz="2000">
                <a:solidFill>
                  <a:schemeClr val="tx1"/>
                </a:solidFill>
                <a:latin typeface="Times New Roman" panose="02020603050405020304" pitchFamily="18" charset="0"/>
                <a:ea typeface="Times New Roman" panose="02020603050405020304" pitchFamily="18" charset="0"/>
              </a:rPr>
              <a:t>ổ</a:t>
            </a:r>
            <a:r>
              <a:rPr lang="vi-VN" sz="2000">
                <a:solidFill>
                  <a:schemeClr val="tx1"/>
                </a:solidFill>
                <a:latin typeface="Times New Roman" panose="02020603050405020304" pitchFamily="18" charset="0"/>
                <a:ea typeface="Times New Roman" panose="02020603050405020304" pitchFamily="18" charset="0"/>
              </a:rPr>
              <a:t> </a:t>
            </a:r>
            <a:r>
              <a:rPr lang="vi-VN" sz="2000" dirty="0">
                <a:solidFill>
                  <a:schemeClr val="tx1"/>
                </a:solidFill>
                <a:latin typeface="Times New Roman" panose="02020603050405020304" pitchFamily="18" charset="0"/>
                <a:ea typeface="Times New Roman" panose="02020603050405020304" pitchFamily="18" charset="0"/>
              </a:rPr>
              <a:t>chức của chính quyền địa phương thực sự tinh gọn, phù hợp.</a:t>
            </a:r>
          </a:p>
        </p:txBody>
      </p:sp>
    </p:spTree>
    <p:extLst>
      <p:ext uri="{BB962C8B-B14F-4D97-AF65-F5344CB8AC3E}">
        <p14:creationId xmlns:p14="http://schemas.microsoft.com/office/powerpoint/2010/main" val="3264789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ipe(down)">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C6B3C7-CBB1-0C53-D4BE-4977B092F4A6}"/>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DF55262-3DA2-D308-D648-96AEA68487D7}"/>
              </a:ext>
            </a:extLst>
          </p:cNvPr>
          <p:cNvSpPr/>
          <p:nvPr/>
        </p:nvSpPr>
        <p:spPr>
          <a:xfrm>
            <a:off x="0" y="0"/>
            <a:ext cx="12192000" cy="6858000"/>
          </a:xfrm>
          <a:prstGeom prst="roundRect">
            <a:avLst>
              <a:gd name="adj" fmla="val 7177"/>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(4)</a:t>
            </a:r>
            <a:r>
              <a:rPr lang="vi-VN" sz="2200">
                <a:solidFill>
                  <a:schemeClr val="tx1"/>
                </a:solidFill>
                <a:latin typeface="Times New Roman" panose="02020603050405020304" pitchFamily="18" charset="0"/>
                <a:ea typeface="Times New Roman" panose="02020603050405020304" pitchFamily="18" charset="0"/>
              </a:rPr>
              <a:t> </a:t>
            </a:r>
            <a:r>
              <a:rPr lang="vi-VN" sz="2200" dirty="0">
                <a:solidFill>
                  <a:srgbClr val="FF0000"/>
                </a:solidFill>
                <a:latin typeface="Times New Roman" panose="02020603050405020304" pitchFamily="18" charset="0"/>
                <a:ea typeface="Times New Roman" panose="02020603050405020304" pitchFamily="18" charset="0"/>
              </a:rPr>
              <a:t>Đổi mới mạnh mẽ phương thức lãnh đạo của Đảng</a:t>
            </a:r>
            <a:r>
              <a:rPr lang="vi-VN" sz="2200" dirty="0">
                <a:solidFill>
                  <a:schemeClr val="tx1"/>
                </a:solidFill>
                <a:latin typeface="Times New Roman" panose="02020603050405020304" pitchFamily="18" charset="0"/>
                <a:ea typeface="Times New Roman" panose="02020603050405020304" pitchFamily="18" charset="0"/>
              </a:rPr>
              <a:t>, nâng cao chất lượng ban hành và tổ chức thực hiện đạt hiệu quả cao nhất chủ trương, đường lối của Đảng; đổi mới phương thức lãnh đạo, cầm quyền, quản lý nhà nước, quản trị quốc gia, quản lý xã hội, tổ chức bộ máy, biên chế, cán bộ, công chức, viên chức. Quy định rõ phương thức lãnh đạo của Đảng, cơ ch</a:t>
            </a:r>
            <a:r>
              <a:rPr lang="en-US" sz="2200" dirty="0">
                <a:solidFill>
                  <a:schemeClr val="tx1"/>
                </a:solidFill>
                <a:latin typeface="Times New Roman" panose="02020603050405020304" pitchFamily="18" charset="0"/>
                <a:ea typeface="Times New Roman" panose="02020603050405020304" pitchFamily="18" charset="0"/>
              </a:rPr>
              <a:t>ế</a:t>
            </a:r>
            <a:r>
              <a:rPr lang="vi-VN" sz="2200" dirty="0">
                <a:solidFill>
                  <a:schemeClr val="tx1"/>
                </a:solidFill>
                <a:latin typeface="Times New Roman" panose="02020603050405020304" pitchFamily="18" charset="0"/>
                <a:ea typeface="Times New Roman" panose="02020603050405020304" pitchFamily="18" charset="0"/>
              </a:rPr>
              <a:t> lãnh đạo, ph</a:t>
            </a:r>
            <a:r>
              <a:rPr lang="en-US" sz="2200" dirty="0">
                <a:solidFill>
                  <a:schemeClr val="tx1"/>
                </a:solidFill>
                <a:latin typeface="Times New Roman" panose="02020603050405020304" pitchFamily="18" charset="0"/>
                <a:ea typeface="Times New Roman" panose="02020603050405020304" pitchFamily="18" charset="0"/>
              </a:rPr>
              <a:t>ố</a:t>
            </a:r>
            <a:r>
              <a:rPr lang="vi-VN" sz="2200" dirty="0">
                <a:solidFill>
                  <a:schemeClr val="tx1"/>
                </a:solidFill>
                <a:latin typeface="Times New Roman" panose="02020603050405020304" pitchFamily="18" charset="0"/>
                <a:ea typeface="Times New Roman" panose="02020603050405020304" pitchFamily="18" charset="0"/>
              </a:rPr>
              <a:t>i hợp của các c</a:t>
            </a:r>
            <a:r>
              <a:rPr lang="en-US" sz="2200" dirty="0">
                <a:solidFill>
                  <a:schemeClr val="tx1"/>
                </a:solidFill>
                <a:latin typeface="Times New Roman" panose="02020603050405020304" pitchFamily="18" charset="0"/>
                <a:ea typeface="Times New Roman" panose="02020603050405020304" pitchFamily="18" charset="0"/>
              </a:rPr>
              <a:t>ấ</a:t>
            </a:r>
            <a:r>
              <a:rPr lang="vi-VN" sz="2200" dirty="0">
                <a:solidFill>
                  <a:schemeClr val="tx1"/>
                </a:solidFill>
                <a:latin typeface="Times New Roman" panose="02020603050405020304" pitchFamily="18" charset="0"/>
                <a:ea typeface="Times New Roman" panose="02020603050405020304" pitchFamily="18" charset="0"/>
              </a:rPr>
              <a:t>p u</a:t>
            </a:r>
            <a:r>
              <a:rPr lang="en-US" sz="2200" dirty="0">
                <a:solidFill>
                  <a:schemeClr val="tx1"/>
                </a:solidFill>
                <a:latin typeface="Times New Roman" panose="02020603050405020304" pitchFamily="18" charset="0"/>
                <a:ea typeface="Times New Roman" panose="02020603050405020304" pitchFamily="18" charset="0"/>
              </a:rPr>
              <a:t>ỷ</a:t>
            </a:r>
            <a:r>
              <a:rPr lang="vi-VN" sz="2200" dirty="0">
                <a:solidFill>
                  <a:schemeClr val="tx1"/>
                </a:solidFill>
                <a:latin typeface="Times New Roman" panose="02020603050405020304" pitchFamily="18" charset="0"/>
                <a:ea typeface="Times New Roman" panose="02020603050405020304" pitchFamily="18" charset="0"/>
              </a:rPr>
              <a:t> ở Trung ương và địa phương</a:t>
            </a:r>
            <a:endParaRPr lang="en-US" sz="22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(5) </a:t>
            </a:r>
            <a:r>
              <a:rPr lang="vi-VN" sz="2200">
                <a:solidFill>
                  <a:srgbClr val="FF0000"/>
                </a:solidFill>
                <a:latin typeface="Times New Roman" panose="02020603050405020304" pitchFamily="18" charset="0"/>
                <a:ea typeface="Times New Roman" panose="02020603050405020304" pitchFamily="18" charset="0"/>
              </a:rPr>
              <a:t>Tập </a:t>
            </a:r>
            <a:r>
              <a:rPr lang="vi-VN" sz="2200" dirty="0">
                <a:solidFill>
                  <a:srgbClr val="FF0000"/>
                </a:solidFill>
                <a:latin typeface="Times New Roman" panose="02020603050405020304" pitchFamily="18" charset="0"/>
                <a:ea typeface="Times New Roman" panose="02020603050405020304" pitchFamily="18" charset="0"/>
              </a:rPr>
              <a:t>trung các nguồn lực để tiếp tục khẩn trương hoàn thiện thể chế, cơ chế vận hành </a:t>
            </a:r>
            <a:r>
              <a:rPr lang="vi-VN" sz="2200" dirty="0">
                <a:solidFill>
                  <a:schemeClr val="tx1"/>
                </a:solidFill>
                <a:latin typeface="Times New Roman" panose="02020603050405020304" pitchFamily="18" charset="0"/>
                <a:ea typeface="Times New Roman" panose="02020603050405020304" pitchFamily="18" charset="0"/>
              </a:rPr>
              <a:t>các cơ quan, đơn vị, tổ chức của hệ thống chính trị dưới sự lãnh đạo của Đ</a:t>
            </a:r>
            <a:r>
              <a:rPr lang="en-US" sz="2200" dirty="0">
                <a:solidFill>
                  <a:schemeClr val="tx1"/>
                </a:solidFill>
                <a:latin typeface="Times New Roman" panose="02020603050405020304" pitchFamily="18" charset="0"/>
                <a:ea typeface="Times New Roman" panose="02020603050405020304" pitchFamily="18" charset="0"/>
              </a:rPr>
              <a:t>ả</a:t>
            </a:r>
            <a:r>
              <a:rPr lang="vi-VN" sz="2200" dirty="0">
                <a:solidFill>
                  <a:schemeClr val="tx1"/>
                </a:solidFill>
                <a:latin typeface="Times New Roman" panose="02020603050405020304" pitchFamily="18" charset="0"/>
                <a:ea typeface="Times New Roman" panose="02020603050405020304" pitchFamily="18" charset="0"/>
              </a:rPr>
              <a:t>ng; phân định rõ thẩm quyền, trách nhiệm của Quốc hội, Chính ph</a:t>
            </a:r>
            <a:r>
              <a:rPr lang="en-US" sz="2200" dirty="0">
                <a:solidFill>
                  <a:schemeClr val="tx1"/>
                </a:solidFill>
                <a:latin typeface="Times New Roman" panose="02020603050405020304" pitchFamily="18" charset="0"/>
                <a:ea typeface="Times New Roman" panose="02020603050405020304" pitchFamily="18" charset="0"/>
              </a:rPr>
              <a:t>ủ</a:t>
            </a:r>
            <a:r>
              <a:rPr lang="vi-VN" sz="2200" dirty="0">
                <a:solidFill>
                  <a:schemeClr val="tx1"/>
                </a:solidFill>
                <a:latin typeface="Times New Roman" panose="02020603050405020304" pitchFamily="18" charset="0"/>
                <a:ea typeface="Times New Roman" panose="02020603050405020304" pitchFamily="18" charset="0"/>
              </a:rPr>
              <a:t>, cơ quan hành pháp, cơ quan tự pháp; xác định rõ trách nhiệm giữa Trung ương và địa phương và giữa các cấp chính quyền địa phương; đẩy mạnh phân cấp, phân quy</a:t>
            </a:r>
            <a:r>
              <a:rPr lang="en-US" sz="2200" dirty="0">
                <a:solidFill>
                  <a:schemeClr val="tx1"/>
                </a:solidFill>
                <a:latin typeface="Times New Roman" panose="02020603050405020304" pitchFamily="18" charset="0"/>
                <a:ea typeface="Times New Roman" panose="02020603050405020304" pitchFamily="18" charset="0"/>
              </a:rPr>
              <a:t>ề</a:t>
            </a:r>
            <a:r>
              <a:rPr lang="vi-VN" sz="2200" dirty="0">
                <a:solidFill>
                  <a:schemeClr val="tx1"/>
                </a:solidFill>
                <a:latin typeface="Times New Roman" panose="02020603050405020304" pitchFamily="18" charset="0"/>
                <a:ea typeface="Times New Roman" panose="02020603050405020304" pitchFamily="18" charset="0"/>
              </a:rPr>
              <a:t>n, bảo đảm Trung ương tăng cường quản lý vĩ mô, xây dựng th</a:t>
            </a:r>
            <a:r>
              <a:rPr lang="en-US" sz="2200" dirty="0">
                <a:solidFill>
                  <a:schemeClr val="tx1"/>
                </a:solidFill>
                <a:latin typeface="Times New Roman" panose="02020603050405020304" pitchFamily="18" charset="0"/>
                <a:ea typeface="Times New Roman" panose="02020603050405020304" pitchFamily="18" charset="0"/>
              </a:rPr>
              <a:t>ể</a:t>
            </a:r>
            <a:r>
              <a:rPr lang="vi-VN" sz="2200" dirty="0">
                <a:solidFill>
                  <a:schemeClr val="tx1"/>
                </a:solidFill>
                <a:latin typeface="Times New Roman" panose="02020603050405020304" pitchFamily="18" charset="0"/>
                <a:ea typeface="Times New Roman" panose="02020603050405020304" pitchFamily="18" charset="0"/>
              </a:rPr>
              <a:t> ch</a:t>
            </a:r>
            <a:r>
              <a:rPr lang="en-US" sz="2200" dirty="0">
                <a:solidFill>
                  <a:schemeClr val="tx1"/>
                </a:solidFill>
                <a:latin typeface="Times New Roman" panose="02020603050405020304" pitchFamily="18" charset="0"/>
                <a:ea typeface="Times New Roman" panose="02020603050405020304" pitchFamily="18" charset="0"/>
              </a:rPr>
              <a:t>ế</a:t>
            </a:r>
            <a:r>
              <a:rPr lang="vi-VN" sz="2200" dirty="0">
                <a:solidFill>
                  <a:schemeClr val="tx1"/>
                </a:solidFill>
                <a:latin typeface="Times New Roman" panose="02020603050405020304" pitchFamily="18" charset="0"/>
                <a:ea typeface="Times New Roman" panose="02020603050405020304" pitchFamily="18" charset="0"/>
              </a:rPr>
              <a:t>, chi</a:t>
            </a:r>
            <a:r>
              <a:rPr lang="en-US" sz="2200" dirty="0">
                <a:solidFill>
                  <a:schemeClr val="tx1"/>
                </a:solidFill>
                <a:latin typeface="Times New Roman" panose="02020603050405020304" pitchFamily="18" charset="0"/>
                <a:ea typeface="Times New Roman" panose="02020603050405020304" pitchFamily="18" charset="0"/>
              </a:rPr>
              <a:t>ế</a:t>
            </a:r>
            <a:r>
              <a:rPr lang="vi-VN" sz="2200" dirty="0">
                <a:solidFill>
                  <a:schemeClr val="tx1"/>
                </a:solidFill>
                <a:latin typeface="Times New Roman" panose="02020603050405020304" pitchFamily="18" charset="0"/>
                <a:ea typeface="Times New Roman" panose="02020603050405020304" pitchFamily="18" charset="0"/>
              </a:rPr>
              <a:t>n lược, quy hoạch, k</a:t>
            </a:r>
            <a:r>
              <a:rPr lang="en-US" sz="2200" dirty="0">
                <a:solidFill>
                  <a:schemeClr val="tx1"/>
                </a:solidFill>
                <a:latin typeface="Times New Roman" panose="02020603050405020304" pitchFamily="18" charset="0"/>
                <a:ea typeface="Times New Roman" panose="02020603050405020304" pitchFamily="18" charset="0"/>
              </a:rPr>
              <a:t>ế</a:t>
            </a:r>
            <a:r>
              <a:rPr lang="vi-VN" sz="2200" dirty="0">
                <a:solidFill>
                  <a:schemeClr val="tx1"/>
                </a:solidFill>
                <a:latin typeface="Times New Roman" panose="02020603050405020304" pitchFamily="18" charset="0"/>
                <a:ea typeface="Times New Roman" panose="02020603050405020304" pitchFamily="18" charset="0"/>
              </a:rPr>
              <a:t> hoạch đồng bộ, th</a:t>
            </a:r>
            <a:r>
              <a:rPr lang="en-US" sz="2200" dirty="0">
                <a:solidFill>
                  <a:schemeClr val="tx1"/>
                </a:solidFill>
                <a:latin typeface="Times New Roman" panose="02020603050405020304" pitchFamily="18" charset="0"/>
                <a:ea typeface="Times New Roman" panose="02020603050405020304" pitchFamily="18" charset="0"/>
              </a:rPr>
              <a:t>ố</a:t>
            </a:r>
            <a:r>
              <a:rPr lang="vi-VN" sz="2200" dirty="0">
                <a:solidFill>
                  <a:schemeClr val="tx1"/>
                </a:solidFill>
                <a:latin typeface="Times New Roman" panose="02020603050405020304" pitchFamily="18" charset="0"/>
                <a:ea typeface="Times New Roman" panose="02020603050405020304" pitchFamily="18" charset="0"/>
              </a:rPr>
              <a:t>ng nhất, giữ vai trò ki</a:t>
            </a:r>
            <a:r>
              <a:rPr lang="en-US" sz="2200" dirty="0">
                <a:solidFill>
                  <a:schemeClr val="tx1"/>
                </a:solidFill>
                <a:latin typeface="Times New Roman" panose="02020603050405020304" pitchFamily="18" charset="0"/>
                <a:ea typeface="Times New Roman" panose="02020603050405020304" pitchFamily="18" charset="0"/>
              </a:rPr>
              <a:t>ế</a:t>
            </a:r>
            <a:r>
              <a:rPr lang="vi-VN" sz="2200" dirty="0">
                <a:solidFill>
                  <a:schemeClr val="tx1"/>
                </a:solidFill>
                <a:latin typeface="Times New Roman" panose="02020603050405020304" pitchFamily="18" charset="0"/>
                <a:ea typeface="Times New Roman" panose="02020603050405020304" pitchFamily="18" charset="0"/>
              </a:rPr>
              <a:t>n tạo và tăng </a:t>
            </a:r>
            <a:r>
              <a:rPr lang="vi-VN" sz="2200">
                <a:solidFill>
                  <a:schemeClr val="tx1"/>
                </a:solidFill>
                <a:latin typeface="Times New Roman" panose="02020603050405020304" pitchFamily="18" charset="0"/>
                <a:ea typeface="Times New Roman" panose="02020603050405020304" pitchFamily="18" charset="0"/>
              </a:rPr>
              <a:t>cường ki</a:t>
            </a:r>
            <a:r>
              <a:rPr lang="en-US" sz="2200">
                <a:solidFill>
                  <a:schemeClr val="tx1"/>
                </a:solidFill>
                <a:latin typeface="Times New Roman" panose="02020603050405020304" pitchFamily="18" charset="0"/>
                <a:ea typeface="Times New Roman" panose="02020603050405020304" pitchFamily="18" charset="0"/>
              </a:rPr>
              <a:t>ểm</a:t>
            </a:r>
            <a:r>
              <a:rPr lang="vi-VN" sz="220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tra, giám sát, "địa phương quy</a:t>
            </a:r>
            <a:r>
              <a:rPr lang="en-US" sz="2200" dirty="0" err="1">
                <a:solidFill>
                  <a:schemeClr val="tx1"/>
                </a:solidFill>
                <a:latin typeface="Times New Roman" panose="02020603050405020304" pitchFamily="18" charset="0"/>
                <a:ea typeface="Times New Roman" panose="02020603050405020304" pitchFamily="18" charset="0"/>
              </a:rPr>
              <a:t>ết</a:t>
            </a:r>
            <a:r>
              <a:rPr lang="vi-VN" sz="2200" dirty="0">
                <a:solidFill>
                  <a:schemeClr val="tx1"/>
                </a:solidFill>
                <a:latin typeface="Times New Roman" panose="02020603050405020304" pitchFamily="18" charset="0"/>
                <a:ea typeface="Times New Roman" panose="02020603050405020304" pitchFamily="18" charset="0"/>
              </a:rPr>
              <a:t>, địa phương làm, địa phương chịu trách nhiệm". Rà soát, sửa đ</a:t>
            </a:r>
            <a:r>
              <a:rPr lang="en-US" sz="2200" dirty="0">
                <a:solidFill>
                  <a:schemeClr val="tx1"/>
                </a:solidFill>
                <a:latin typeface="Times New Roman" panose="02020603050405020304" pitchFamily="18" charset="0"/>
                <a:ea typeface="Times New Roman" panose="02020603050405020304" pitchFamily="18" charset="0"/>
              </a:rPr>
              <a:t>ổ</a:t>
            </a:r>
            <a:r>
              <a:rPr lang="vi-VN" sz="2200" dirty="0">
                <a:solidFill>
                  <a:schemeClr val="tx1"/>
                </a:solidFill>
                <a:latin typeface="Times New Roman" panose="02020603050405020304" pitchFamily="18" charset="0"/>
                <a:ea typeface="Times New Roman" panose="02020603050405020304" pitchFamily="18" charset="0"/>
              </a:rPr>
              <a:t>i, b</a:t>
            </a:r>
            <a:r>
              <a:rPr lang="en-US" sz="2200" dirty="0">
                <a:solidFill>
                  <a:schemeClr val="tx1"/>
                </a:solidFill>
                <a:latin typeface="Times New Roman" panose="02020603050405020304" pitchFamily="18" charset="0"/>
                <a:ea typeface="Times New Roman" panose="02020603050405020304" pitchFamily="18" charset="0"/>
              </a:rPr>
              <a:t>ổ</a:t>
            </a:r>
            <a:r>
              <a:rPr lang="vi-VN" sz="2200" dirty="0">
                <a:solidFill>
                  <a:schemeClr val="tx1"/>
                </a:solidFill>
                <a:latin typeface="Times New Roman" panose="02020603050405020304" pitchFamily="18" charset="0"/>
                <a:ea typeface="Times New Roman" panose="02020603050405020304" pitchFamily="18" charset="0"/>
              </a:rPr>
              <a:t> sung các văn bản còn ch</a:t>
            </a:r>
            <a:r>
              <a:rPr lang="en-US" sz="2200" dirty="0">
                <a:solidFill>
                  <a:schemeClr val="tx1"/>
                </a:solidFill>
                <a:latin typeface="Times New Roman" panose="02020603050405020304" pitchFamily="18" charset="0"/>
                <a:ea typeface="Times New Roman" panose="02020603050405020304" pitchFamily="18" charset="0"/>
              </a:rPr>
              <a:t>ồ</a:t>
            </a:r>
            <a:r>
              <a:rPr lang="vi-VN" sz="2200" dirty="0">
                <a:solidFill>
                  <a:schemeClr val="tx1"/>
                </a:solidFill>
                <a:latin typeface="Times New Roman" panose="02020603050405020304" pitchFamily="18" charset="0"/>
                <a:ea typeface="Times New Roman" panose="02020603050405020304" pitchFamily="18" charset="0"/>
              </a:rPr>
              <a:t>ng chéo, bất cập cản trở sự phát tri</a:t>
            </a:r>
            <a:r>
              <a:rPr lang="en-US" sz="2200" dirty="0">
                <a:solidFill>
                  <a:schemeClr val="tx1"/>
                </a:solidFill>
                <a:latin typeface="Times New Roman" panose="02020603050405020304" pitchFamily="18" charset="0"/>
                <a:ea typeface="Times New Roman" panose="02020603050405020304" pitchFamily="18" charset="0"/>
              </a:rPr>
              <a:t>ể</a:t>
            </a:r>
            <a:r>
              <a:rPr lang="vi-VN" sz="2200" dirty="0">
                <a:solidFill>
                  <a:schemeClr val="tx1"/>
                </a:solidFill>
                <a:latin typeface="Times New Roman" panose="02020603050405020304" pitchFamily="18" charset="0"/>
                <a:ea typeface="Times New Roman" panose="02020603050405020304" pitchFamily="18" charset="0"/>
              </a:rPr>
              <a:t>n, khơi thông các đi</a:t>
            </a:r>
            <a:r>
              <a:rPr lang="en-US" sz="2200" dirty="0">
                <a:solidFill>
                  <a:schemeClr val="tx1"/>
                </a:solidFill>
                <a:latin typeface="Times New Roman" panose="02020603050405020304" pitchFamily="18" charset="0"/>
                <a:ea typeface="Times New Roman" panose="02020603050405020304" pitchFamily="18" charset="0"/>
              </a:rPr>
              <a:t>ể</a:t>
            </a:r>
            <a:r>
              <a:rPr lang="vi-VN" sz="2200" dirty="0">
                <a:solidFill>
                  <a:schemeClr val="tx1"/>
                </a:solidFill>
                <a:latin typeface="Times New Roman" panose="02020603050405020304" pitchFamily="18" charset="0"/>
                <a:ea typeface="Times New Roman" panose="02020603050405020304" pitchFamily="18" charset="0"/>
              </a:rPr>
              <a:t>m nghẽn, tạo ra động lực mới cho phát triển; tăng cường quyền tự chủ, tính chủ động, sáng tạo, tự chịu trách nhiệm của các cơ quan, đơn vị g</a:t>
            </a:r>
            <a:r>
              <a:rPr lang="en-US" sz="2200" dirty="0">
                <a:solidFill>
                  <a:schemeClr val="tx1"/>
                </a:solidFill>
                <a:latin typeface="Times New Roman" panose="02020603050405020304" pitchFamily="18" charset="0"/>
                <a:ea typeface="Times New Roman" panose="02020603050405020304" pitchFamily="18" charset="0"/>
              </a:rPr>
              <a:t>ắ</a:t>
            </a:r>
            <a:r>
              <a:rPr lang="vi-VN" sz="2200" dirty="0">
                <a:solidFill>
                  <a:schemeClr val="tx1"/>
                </a:solidFill>
                <a:latin typeface="Times New Roman" panose="02020603050405020304" pitchFamily="18" charset="0"/>
                <a:ea typeface="Times New Roman" panose="02020603050405020304" pitchFamily="18" charset="0"/>
              </a:rPr>
              <a:t>n với nâng cao trách nhiệm gi</a:t>
            </a:r>
            <a:r>
              <a:rPr lang="en-US" sz="2200" dirty="0">
                <a:solidFill>
                  <a:schemeClr val="tx1"/>
                </a:solidFill>
                <a:latin typeface="Times New Roman" panose="02020603050405020304" pitchFamily="18" charset="0"/>
                <a:ea typeface="Times New Roman" panose="02020603050405020304" pitchFamily="18" charset="0"/>
              </a:rPr>
              <a:t>ả</a:t>
            </a:r>
            <a:r>
              <a:rPr lang="vi-VN" sz="2200" dirty="0">
                <a:solidFill>
                  <a:schemeClr val="tx1"/>
                </a:solidFill>
                <a:latin typeface="Times New Roman" panose="02020603050405020304" pitchFamily="18" charset="0"/>
                <a:ea typeface="Times New Roman" panose="02020603050405020304" pitchFamily="18" charset="0"/>
              </a:rPr>
              <a:t>i trình của người đứng đầu, ki</a:t>
            </a:r>
            <a:r>
              <a:rPr lang="en-US" sz="2200" dirty="0">
                <a:solidFill>
                  <a:schemeClr val="tx1"/>
                </a:solidFill>
                <a:latin typeface="Times New Roman" panose="02020603050405020304" pitchFamily="18" charset="0"/>
                <a:ea typeface="Times New Roman" panose="02020603050405020304" pitchFamily="18" charset="0"/>
              </a:rPr>
              <a:t>ể</a:t>
            </a:r>
            <a:r>
              <a:rPr lang="vi-VN" sz="2200" dirty="0">
                <a:solidFill>
                  <a:schemeClr val="tx1"/>
                </a:solidFill>
                <a:latin typeface="Times New Roman" panose="02020603050405020304" pitchFamily="18" charset="0"/>
                <a:ea typeface="Times New Roman" panose="02020603050405020304" pitchFamily="18" charset="0"/>
              </a:rPr>
              <a:t>m soát quy</a:t>
            </a:r>
            <a:r>
              <a:rPr lang="en-US" sz="2200" dirty="0">
                <a:solidFill>
                  <a:schemeClr val="tx1"/>
                </a:solidFill>
                <a:latin typeface="Times New Roman" panose="02020603050405020304" pitchFamily="18" charset="0"/>
                <a:ea typeface="Times New Roman" panose="02020603050405020304" pitchFamily="18" charset="0"/>
              </a:rPr>
              <a:t>ề</a:t>
            </a:r>
            <a:r>
              <a:rPr lang="vi-VN" sz="2200" dirty="0">
                <a:solidFill>
                  <a:schemeClr val="tx1"/>
                </a:solidFill>
                <a:latin typeface="Times New Roman" panose="02020603050405020304" pitchFamily="18" charset="0"/>
                <a:ea typeface="Times New Roman" panose="02020603050405020304" pitchFamily="18" charset="0"/>
              </a:rPr>
              <a:t>n lực chặt chẽ; phân b</a:t>
            </a:r>
            <a:r>
              <a:rPr lang="en-US" sz="2200" dirty="0">
                <a:solidFill>
                  <a:schemeClr val="tx1"/>
                </a:solidFill>
                <a:latin typeface="Times New Roman" panose="02020603050405020304" pitchFamily="18" charset="0"/>
                <a:ea typeface="Times New Roman" panose="02020603050405020304" pitchFamily="18" charset="0"/>
              </a:rPr>
              <a:t>ố</a:t>
            </a:r>
            <a:r>
              <a:rPr lang="vi-VN" sz="2200" dirty="0">
                <a:solidFill>
                  <a:schemeClr val="tx1"/>
                </a:solidFill>
                <a:latin typeface="Times New Roman" panose="02020603050405020304" pitchFamily="18" charset="0"/>
                <a:ea typeface="Times New Roman" panose="02020603050405020304" pitchFamily="18" charset="0"/>
              </a:rPr>
              <a:t> ngu</a:t>
            </a:r>
            <a:r>
              <a:rPr lang="en-US" sz="2200" dirty="0">
                <a:solidFill>
                  <a:schemeClr val="tx1"/>
                </a:solidFill>
                <a:latin typeface="Times New Roman" panose="02020603050405020304" pitchFamily="18" charset="0"/>
                <a:ea typeface="Times New Roman" panose="02020603050405020304" pitchFamily="18" charset="0"/>
              </a:rPr>
              <a:t>ồ</a:t>
            </a:r>
            <a:r>
              <a:rPr lang="vi-VN" sz="2200" dirty="0">
                <a:solidFill>
                  <a:schemeClr val="tx1"/>
                </a:solidFill>
                <a:latin typeface="Times New Roman" panose="02020603050405020304" pitchFamily="18" charset="0"/>
                <a:ea typeface="Times New Roman" panose="02020603050405020304" pitchFamily="18" charset="0"/>
              </a:rPr>
              <a:t>n lực hợp lý.</a:t>
            </a:r>
          </a:p>
        </p:txBody>
      </p:sp>
    </p:spTree>
    <p:extLst>
      <p:ext uri="{BB962C8B-B14F-4D97-AF65-F5344CB8AC3E}">
        <p14:creationId xmlns:p14="http://schemas.microsoft.com/office/powerpoint/2010/main" val="1760776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8CFD70-30E2-1515-16C0-0D211DFAF892}"/>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1295D1FE-3CAC-659E-145F-BFA55CB42750}"/>
              </a:ext>
            </a:extLst>
          </p:cNvPr>
          <p:cNvSpPr/>
          <p:nvPr/>
        </p:nvSpPr>
        <p:spPr>
          <a:xfrm>
            <a:off x="0" y="0"/>
            <a:ext cx="12192000" cy="6858000"/>
          </a:xfrm>
          <a:prstGeom prst="roundRect">
            <a:avLst>
              <a:gd name="adj" fmla="val 7177"/>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a:t>
            </a:r>
            <a:r>
              <a:rPr lang="vi-VN" sz="2200">
                <a:solidFill>
                  <a:schemeClr val="tx1"/>
                </a:solidFill>
                <a:latin typeface="Times New Roman" panose="02020603050405020304" pitchFamily="18" charset="0"/>
                <a:ea typeface="Times New Roman" panose="02020603050405020304" pitchFamily="18" charset="0"/>
              </a:rPr>
              <a:t>6</a:t>
            </a:r>
            <a:r>
              <a:rPr lang="en-US" sz="2200">
                <a:solidFill>
                  <a:schemeClr val="tx1"/>
                </a:solidFill>
                <a:latin typeface="Times New Roman" panose="02020603050405020304" pitchFamily="18" charset="0"/>
                <a:ea typeface="Times New Roman" panose="02020603050405020304" pitchFamily="18" charset="0"/>
              </a:rPr>
              <a:t>)</a:t>
            </a:r>
            <a:r>
              <a:rPr lang="vi-VN" sz="2200">
                <a:solidFill>
                  <a:schemeClr val="tx1"/>
                </a:solidFill>
                <a:latin typeface="Times New Roman" panose="02020603050405020304" pitchFamily="18" charset="0"/>
                <a:ea typeface="Times New Roman" panose="02020603050405020304" pitchFamily="18" charset="0"/>
              </a:rPr>
              <a:t> </a:t>
            </a:r>
            <a:r>
              <a:rPr lang="vi-VN" sz="2200" dirty="0">
                <a:solidFill>
                  <a:srgbClr val="FF0000"/>
                </a:solidFill>
                <a:latin typeface="Times New Roman" panose="02020603050405020304" pitchFamily="18" charset="0"/>
                <a:ea typeface="Times New Roman" panose="02020603050405020304" pitchFamily="18" charset="0"/>
              </a:rPr>
              <a:t>Thực hiện nghiêm nguyên tắc Đảng thống nhất lãnh đạo </a:t>
            </a:r>
            <a:r>
              <a:rPr lang="vi-VN" sz="2200" dirty="0">
                <a:solidFill>
                  <a:schemeClr val="tx1"/>
                </a:solidFill>
                <a:latin typeface="Times New Roman" panose="02020603050405020304" pitchFamily="18" charset="0"/>
                <a:ea typeface="Times New Roman" panose="02020603050405020304" pitchFamily="18" charset="0"/>
              </a:rPr>
              <a:t>việc đổi mới, sắp xếp và quản lý tổ chức bộ máy, biên chế của hệ thống chính trị; bảo đảm tính tổng thể, đồng bộ, liên thông</a:t>
            </a:r>
            <a:r>
              <a:rPr lang="vi-VN" sz="2200">
                <a:solidFill>
                  <a:schemeClr val="tx1"/>
                </a:solidFill>
                <a:latin typeface="Times New Roman" panose="02020603050405020304" pitchFamily="18" charset="0"/>
                <a:ea typeface="Times New Roman" panose="02020603050405020304" pitchFamily="18" charset="0"/>
              </a:rPr>
              <a:t>. </a:t>
            </a:r>
            <a:endParaRPr lang="en-US" sz="220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 </a:t>
            </a:r>
            <a:r>
              <a:rPr lang="vi-VN" sz="2200">
                <a:solidFill>
                  <a:schemeClr val="tx1"/>
                </a:solidFill>
                <a:latin typeface="Times New Roman" panose="02020603050405020304" pitchFamily="18" charset="0"/>
                <a:ea typeface="Times New Roman" panose="02020603050405020304" pitchFamily="18" charset="0"/>
              </a:rPr>
              <a:t>Nghiên </a:t>
            </a:r>
            <a:r>
              <a:rPr lang="vi-VN" sz="2200" dirty="0">
                <a:solidFill>
                  <a:schemeClr val="tx1"/>
                </a:solidFill>
                <a:latin typeface="Times New Roman" panose="02020603050405020304" pitchFamily="18" charset="0"/>
                <a:ea typeface="Times New Roman" panose="02020603050405020304" pitchFamily="18" charset="0"/>
              </a:rPr>
              <a:t>cứu tiếp tục thực hiện sắp xếp các đơn vị hành chính, giảm c</a:t>
            </a:r>
            <a:r>
              <a:rPr lang="en-US" sz="2200" dirty="0">
                <a:solidFill>
                  <a:schemeClr val="tx1"/>
                </a:solidFill>
                <a:latin typeface="Times New Roman" panose="02020603050405020304" pitchFamily="18" charset="0"/>
                <a:ea typeface="Times New Roman" panose="02020603050405020304" pitchFamily="18" charset="0"/>
              </a:rPr>
              <a:t>ấ</a:t>
            </a:r>
            <a:r>
              <a:rPr lang="vi-VN" sz="2200" dirty="0">
                <a:solidFill>
                  <a:schemeClr val="tx1"/>
                </a:solidFill>
                <a:latin typeface="Times New Roman" panose="02020603050405020304" pitchFamily="18" charset="0"/>
                <a:ea typeface="Times New Roman" panose="02020603050405020304" pitchFamily="18" charset="0"/>
              </a:rPr>
              <a:t>p hành chính tr</a:t>
            </a:r>
            <a:r>
              <a:rPr lang="en-US" sz="2200" dirty="0">
                <a:solidFill>
                  <a:schemeClr val="tx1"/>
                </a:solidFill>
                <a:latin typeface="Times New Roman" panose="02020603050405020304" pitchFamily="18" charset="0"/>
                <a:ea typeface="Times New Roman" panose="02020603050405020304" pitchFamily="18" charset="0"/>
              </a:rPr>
              <a:t>u</a:t>
            </a:r>
            <a:r>
              <a:rPr lang="vi-VN" sz="2200" dirty="0">
                <a:solidFill>
                  <a:schemeClr val="tx1"/>
                </a:solidFill>
                <a:latin typeface="Times New Roman" panose="02020603050405020304" pitchFamily="18" charset="0"/>
                <a:ea typeface="Times New Roman" panose="02020603050405020304" pitchFamily="18" charset="0"/>
              </a:rPr>
              <a:t>ng gian phù hợp với thực tiễn.</a:t>
            </a:r>
            <a:r>
              <a:rPr lang="en-US" sz="2200" dirty="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mở rộng không gian phát triển, tăng cường nguồn lực của </a:t>
            </a:r>
            <a:r>
              <a:rPr lang="vi-VN" sz="2200">
                <a:solidFill>
                  <a:schemeClr val="tx1"/>
                </a:solidFill>
                <a:latin typeface="Times New Roman" panose="02020603050405020304" pitchFamily="18" charset="0"/>
                <a:ea typeface="Times New Roman" panose="02020603050405020304" pitchFamily="18" charset="0"/>
              </a:rPr>
              <a:t>địa phương</a:t>
            </a:r>
            <a:endParaRPr lang="en-US" sz="220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 </a:t>
            </a:r>
            <a:r>
              <a:rPr lang="vi-VN" sz="2200">
                <a:solidFill>
                  <a:schemeClr val="tx1"/>
                </a:solidFill>
                <a:latin typeface="Times New Roman" panose="02020603050405020304" pitchFamily="18" charset="0"/>
                <a:ea typeface="Times New Roman" panose="02020603050405020304" pitchFamily="18" charset="0"/>
              </a:rPr>
              <a:t>Rà </a:t>
            </a:r>
            <a:r>
              <a:rPr lang="vi-VN" sz="2200" dirty="0">
                <a:solidFill>
                  <a:schemeClr val="tx1"/>
                </a:solidFill>
                <a:latin typeface="Times New Roman" panose="02020603050405020304" pitchFamily="18" charset="0"/>
                <a:ea typeface="Times New Roman" panose="02020603050405020304" pitchFamily="18" charset="0"/>
              </a:rPr>
              <a:t>soát, điều chỉnh, bổ sung, hoàn thiện chức năng, nhiệm vụ, sắp xếp tinh gọn t</a:t>
            </a:r>
            <a:r>
              <a:rPr lang="en-US" sz="2200" dirty="0">
                <a:solidFill>
                  <a:schemeClr val="tx1"/>
                </a:solidFill>
                <a:latin typeface="Times New Roman" panose="02020603050405020304" pitchFamily="18" charset="0"/>
                <a:ea typeface="Times New Roman" panose="02020603050405020304" pitchFamily="18" charset="0"/>
              </a:rPr>
              <a:t>ổ</a:t>
            </a:r>
            <a:r>
              <a:rPr lang="vi-VN" sz="2200" dirty="0">
                <a:solidFill>
                  <a:schemeClr val="tx1"/>
                </a:solidFill>
                <a:latin typeface="Times New Roman" panose="02020603050405020304" pitchFamily="18" charset="0"/>
                <a:ea typeface="Times New Roman" panose="02020603050405020304" pitchFamily="18" charset="0"/>
              </a:rPr>
              <a:t> chức bộ máy bên trong của các cơ quan, đơn v</a:t>
            </a:r>
            <a:r>
              <a:rPr lang="en-US" sz="2200" dirty="0">
                <a:solidFill>
                  <a:schemeClr val="tx1"/>
                </a:solidFill>
                <a:latin typeface="Times New Roman" panose="02020603050405020304" pitchFamily="18" charset="0"/>
                <a:ea typeface="Times New Roman" panose="02020603050405020304" pitchFamily="18" charset="0"/>
              </a:rPr>
              <a:t>ị</a:t>
            </a:r>
            <a:r>
              <a:rPr lang="vi-VN" sz="2200" dirty="0">
                <a:solidFill>
                  <a:schemeClr val="tx1"/>
                </a:solidFill>
                <a:latin typeface="Times New Roman" panose="02020603050405020304" pitchFamily="18" charset="0"/>
                <a:ea typeface="Times New Roman" panose="02020603050405020304" pitchFamily="18" charset="0"/>
              </a:rPr>
              <a:t>, t</a:t>
            </a:r>
            <a:r>
              <a:rPr lang="en-US" sz="2200" dirty="0">
                <a:solidFill>
                  <a:schemeClr val="tx1"/>
                </a:solidFill>
                <a:latin typeface="Times New Roman" panose="02020603050405020304" pitchFamily="18" charset="0"/>
                <a:ea typeface="Times New Roman" panose="02020603050405020304" pitchFamily="18" charset="0"/>
              </a:rPr>
              <a:t>ổ</a:t>
            </a:r>
            <a:r>
              <a:rPr lang="vi-VN" sz="2200" dirty="0">
                <a:solidFill>
                  <a:schemeClr val="tx1"/>
                </a:solidFill>
                <a:latin typeface="Times New Roman" panose="02020603050405020304" pitchFamily="18" charset="0"/>
                <a:ea typeface="Times New Roman" panose="02020603050405020304" pitchFamily="18" charset="0"/>
              </a:rPr>
              <a:t> chức theo nguyên tắc một cơ quan thực hiện nhiều việc và một việc chỉ giao cho một cơ quan chủ trì thực hiện và chịu</a:t>
            </a:r>
            <a:r>
              <a:rPr lang="en-US" sz="2200" dirty="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trách nhiệm chính gắn với cơ c</a:t>
            </a:r>
            <a:r>
              <a:rPr lang="en-US" sz="2200" dirty="0">
                <a:solidFill>
                  <a:schemeClr val="tx1"/>
                </a:solidFill>
                <a:latin typeface="Times New Roman" panose="02020603050405020304" pitchFamily="18" charset="0"/>
                <a:ea typeface="Times New Roman" panose="02020603050405020304" pitchFamily="18" charset="0"/>
              </a:rPr>
              <a:t>ấ</a:t>
            </a:r>
            <a:r>
              <a:rPr lang="vi-VN" sz="2200" dirty="0">
                <a:solidFill>
                  <a:schemeClr val="tx1"/>
                </a:solidFill>
                <a:latin typeface="Times New Roman" panose="02020603050405020304" pitchFamily="18" charset="0"/>
                <a:ea typeface="Times New Roman" panose="02020603050405020304" pitchFamily="18" charset="0"/>
              </a:rPr>
              <a:t>u lại đội ngũ c</a:t>
            </a:r>
            <a:r>
              <a:rPr lang="en-US" sz="2200" dirty="0">
                <a:solidFill>
                  <a:schemeClr val="tx1"/>
                </a:solidFill>
                <a:latin typeface="Times New Roman" panose="02020603050405020304" pitchFamily="18" charset="0"/>
                <a:ea typeface="Times New Roman" panose="02020603050405020304" pitchFamily="18" charset="0"/>
              </a:rPr>
              <a:t>á</a:t>
            </a:r>
            <a:r>
              <a:rPr lang="vi-VN" sz="2200" dirty="0">
                <a:solidFill>
                  <a:schemeClr val="tx1"/>
                </a:solidFill>
                <a:latin typeface="Times New Roman" panose="02020603050405020304" pitchFamily="18" charset="0"/>
                <a:ea typeface="Times New Roman" panose="02020603050405020304" pitchFamily="18" charset="0"/>
              </a:rPr>
              <a:t>n bộ, công chức, viên chức đủ phẩm chất, năng lực, uy tín, ngang tầm nhiệm vụ, có số lượng phủ hợp, đáp ứng yêu cầu, nhiệm vụ </a:t>
            </a:r>
            <a:r>
              <a:rPr lang="vi-VN" sz="2200">
                <a:solidFill>
                  <a:schemeClr val="tx1"/>
                </a:solidFill>
                <a:latin typeface="Times New Roman" panose="02020603050405020304" pitchFamily="18" charset="0"/>
                <a:ea typeface="Times New Roman" panose="02020603050405020304" pitchFamily="18" charset="0"/>
              </a:rPr>
              <a:t>phát tri</a:t>
            </a:r>
            <a:r>
              <a:rPr lang="en-US" sz="2200">
                <a:solidFill>
                  <a:schemeClr val="tx1"/>
                </a:solidFill>
                <a:latin typeface="Times New Roman" panose="02020603050405020304" pitchFamily="18" charset="0"/>
                <a:ea typeface="Times New Roman" panose="02020603050405020304" pitchFamily="18" charset="0"/>
              </a:rPr>
              <a:t>ể</a:t>
            </a:r>
            <a:r>
              <a:rPr lang="vi-VN" sz="2200">
                <a:solidFill>
                  <a:schemeClr val="tx1"/>
                </a:solidFill>
                <a:latin typeface="Times New Roman" panose="02020603050405020304" pitchFamily="18" charset="0"/>
                <a:ea typeface="Times New Roman" panose="02020603050405020304" pitchFamily="18" charset="0"/>
              </a:rPr>
              <a:t>n </a:t>
            </a:r>
            <a:r>
              <a:rPr lang="vi-VN" sz="2200" dirty="0">
                <a:solidFill>
                  <a:schemeClr val="tx1"/>
                </a:solidFill>
                <a:latin typeface="Times New Roman" panose="02020603050405020304" pitchFamily="18" charset="0"/>
                <a:ea typeface="Times New Roman" panose="02020603050405020304" pitchFamily="18" charset="0"/>
              </a:rPr>
              <a:t>đất nước</a:t>
            </a:r>
            <a:r>
              <a:rPr lang="vi-VN" sz="2200">
                <a:solidFill>
                  <a:schemeClr val="tx1"/>
                </a:solidFill>
                <a:latin typeface="Times New Roman" panose="02020603050405020304" pitchFamily="18" charset="0"/>
                <a:ea typeface="Times New Roman" panose="02020603050405020304" pitchFamily="18" charset="0"/>
              </a:rPr>
              <a:t>. </a:t>
            </a:r>
            <a:endParaRPr lang="en-US" sz="220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 </a:t>
            </a:r>
            <a:r>
              <a:rPr lang="vi-VN" sz="2200">
                <a:solidFill>
                  <a:schemeClr val="tx1"/>
                </a:solidFill>
                <a:latin typeface="Times New Roman" panose="02020603050405020304" pitchFamily="18" charset="0"/>
                <a:ea typeface="Times New Roman" panose="02020603050405020304" pitchFamily="18" charset="0"/>
              </a:rPr>
              <a:t>Đ</a:t>
            </a:r>
            <a:r>
              <a:rPr lang="en-US" sz="2200" dirty="0">
                <a:solidFill>
                  <a:schemeClr val="tx1"/>
                </a:solidFill>
                <a:latin typeface="Times New Roman" panose="02020603050405020304" pitchFamily="18" charset="0"/>
                <a:ea typeface="Times New Roman" panose="02020603050405020304" pitchFamily="18" charset="0"/>
              </a:rPr>
              <a:t>ổ</a:t>
            </a:r>
            <a:r>
              <a:rPr lang="vi-VN" sz="2200" dirty="0">
                <a:solidFill>
                  <a:schemeClr val="tx1"/>
                </a:solidFill>
                <a:latin typeface="Times New Roman" panose="02020603050405020304" pitchFamily="18" charset="0"/>
                <a:ea typeface="Times New Roman" panose="02020603050405020304" pitchFamily="18" charset="0"/>
              </a:rPr>
              <a:t>i mới mạnh mẽ phương pháp tu</a:t>
            </a:r>
            <a:r>
              <a:rPr lang="en-US" sz="2200" dirty="0" err="1">
                <a:solidFill>
                  <a:schemeClr val="tx1"/>
                </a:solidFill>
                <a:latin typeface="Times New Roman" panose="02020603050405020304" pitchFamily="18" charset="0"/>
                <a:ea typeface="Times New Roman" panose="02020603050405020304" pitchFamily="18" charset="0"/>
              </a:rPr>
              <a:t>yể</a:t>
            </a:r>
            <a:r>
              <a:rPr lang="vi-VN" sz="2200" dirty="0">
                <a:solidFill>
                  <a:schemeClr val="tx1"/>
                </a:solidFill>
                <a:latin typeface="Times New Roman" panose="02020603050405020304" pitchFamily="18" charset="0"/>
                <a:ea typeface="Times New Roman" panose="02020603050405020304" pitchFamily="18" charset="0"/>
              </a:rPr>
              <a:t>n dụng, đánh giá, quy hoạch, đào tạo, bồi dưỡng, b</a:t>
            </a:r>
            <a:r>
              <a:rPr lang="en-US" sz="2200" dirty="0">
                <a:solidFill>
                  <a:schemeClr val="tx1"/>
                </a:solidFill>
                <a:latin typeface="Times New Roman" panose="02020603050405020304" pitchFamily="18" charset="0"/>
                <a:ea typeface="Times New Roman" panose="02020603050405020304" pitchFamily="18" charset="0"/>
              </a:rPr>
              <a:t>ố</a:t>
            </a:r>
            <a:r>
              <a:rPr lang="vi-VN" sz="2200" dirty="0">
                <a:solidFill>
                  <a:schemeClr val="tx1"/>
                </a:solidFill>
                <a:latin typeface="Times New Roman" panose="02020603050405020304" pitchFamily="18" charset="0"/>
                <a:ea typeface="Times New Roman" panose="02020603050405020304" pitchFamily="18" charset="0"/>
              </a:rPr>
              <a:t> trí, sử dụng c</a:t>
            </a:r>
            <a:r>
              <a:rPr lang="en-US" sz="2200" dirty="0">
                <a:solidFill>
                  <a:schemeClr val="tx1"/>
                </a:solidFill>
                <a:latin typeface="Times New Roman" panose="02020603050405020304" pitchFamily="18" charset="0"/>
                <a:ea typeface="Times New Roman" panose="02020603050405020304" pitchFamily="18" charset="0"/>
              </a:rPr>
              <a:t>á</a:t>
            </a:r>
            <a:r>
              <a:rPr lang="vi-VN" sz="2200" dirty="0">
                <a:solidFill>
                  <a:schemeClr val="tx1"/>
                </a:solidFill>
                <a:latin typeface="Times New Roman" panose="02020603050405020304" pitchFamily="18" charset="0"/>
                <a:ea typeface="Times New Roman" panose="02020603050405020304" pitchFamily="18" charset="0"/>
              </a:rPr>
              <a:t>n bộ, công chức, viên chức trong hệ thống chính trị. Kh</a:t>
            </a:r>
            <a:r>
              <a:rPr lang="en-US" sz="2200" dirty="0">
                <a:solidFill>
                  <a:schemeClr val="tx1"/>
                </a:solidFill>
                <a:latin typeface="Times New Roman" panose="02020603050405020304" pitchFamily="18" charset="0"/>
                <a:ea typeface="Times New Roman" panose="02020603050405020304" pitchFamily="18" charset="0"/>
              </a:rPr>
              <a:t>ẩ</a:t>
            </a:r>
            <a:r>
              <a:rPr lang="vi-VN" sz="2200" dirty="0">
                <a:solidFill>
                  <a:schemeClr val="tx1"/>
                </a:solidFill>
                <a:latin typeface="Times New Roman" panose="02020603050405020304" pitchFamily="18" charset="0"/>
                <a:ea typeface="Times New Roman" panose="02020603050405020304" pitchFamily="18" charset="0"/>
              </a:rPr>
              <a:t>n trương ban hành cơ chế hữu hiệu lựa chọn, bố trí đúng cán bộ tốt, thực sự có đức, có tài, có khát vọng cống hiến, thực sự vì nước, vì dân v</a:t>
            </a:r>
            <a:r>
              <a:rPr lang="en-US" sz="2200" dirty="0">
                <a:solidFill>
                  <a:schemeClr val="tx1"/>
                </a:solidFill>
                <a:latin typeface="Times New Roman" panose="02020603050405020304" pitchFamily="18" charset="0"/>
                <a:ea typeface="Times New Roman" panose="02020603050405020304" pitchFamily="18" charset="0"/>
              </a:rPr>
              <a:t>à</a:t>
            </a:r>
            <a:r>
              <a:rPr lang="vi-VN" sz="2200" dirty="0">
                <a:solidFill>
                  <a:schemeClr val="tx1"/>
                </a:solidFill>
                <a:latin typeface="Times New Roman" panose="02020603050405020304" pitchFamily="18" charset="0"/>
                <a:ea typeface="Times New Roman" panose="02020603050405020304" pitchFamily="18" charset="0"/>
              </a:rPr>
              <a:t>o các vị trí lãnh đạo, qu</a:t>
            </a:r>
            <a:r>
              <a:rPr lang="en-US" sz="2200" dirty="0">
                <a:solidFill>
                  <a:schemeClr val="tx1"/>
                </a:solidFill>
                <a:latin typeface="Times New Roman" panose="02020603050405020304" pitchFamily="18" charset="0"/>
                <a:ea typeface="Times New Roman" panose="02020603050405020304" pitchFamily="18" charset="0"/>
              </a:rPr>
              <a:t>ả</a:t>
            </a:r>
            <a:r>
              <a:rPr lang="vi-VN" sz="2200" dirty="0">
                <a:solidFill>
                  <a:schemeClr val="tx1"/>
                </a:solidFill>
                <a:latin typeface="Times New Roman" panose="02020603050405020304" pitchFamily="18" charset="0"/>
                <a:ea typeface="Times New Roman" panose="02020603050405020304" pitchFamily="18" charset="0"/>
              </a:rPr>
              <a:t>n lý của hệ thống </a:t>
            </a:r>
            <a:r>
              <a:rPr lang="vi-VN" sz="2200">
                <a:solidFill>
                  <a:schemeClr val="tx1"/>
                </a:solidFill>
                <a:latin typeface="Times New Roman" panose="02020603050405020304" pitchFamily="18" charset="0"/>
                <a:ea typeface="Times New Roman" panose="02020603050405020304" pitchFamily="18" charset="0"/>
              </a:rPr>
              <a:t>chính tr</a:t>
            </a:r>
            <a:r>
              <a:rPr lang="en-US" sz="2200" dirty="0">
                <a:solidFill>
                  <a:schemeClr val="tx1"/>
                </a:solidFill>
                <a:latin typeface="Times New Roman" panose="02020603050405020304" pitchFamily="18" charset="0"/>
                <a:ea typeface="Times New Roman" panose="02020603050405020304" pitchFamily="18" charset="0"/>
              </a:rPr>
              <a:t>ị</a:t>
            </a:r>
            <a:r>
              <a:rPr lang="en-US" sz="220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sàng lọc, đưa ra khỏi vị trí công tác đối với những người không đủ phẩm chất, năng lực, uy tín.</a:t>
            </a:r>
          </a:p>
        </p:txBody>
      </p:sp>
    </p:spTree>
    <p:extLst>
      <p:ext uri="{BB962C8B-B14F-4D97-AF65-F5344CB8AC3E}">
        <p14:creationId xmlns:p14="http://schemas.microsoft.com/office/powerpoint/2010/main" val="303928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342A6E-904C-46CB-7015-57B83E5EF797}"/>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E8A927A-1647-9F2E-E0F2-26A196CC6859}"/>
              </a:ext>
            </a:extLst>
          </p:cNvPr>
          <p:cNvSpPr/>
          <p:nvPr/>
        </p:nvSpPr>
        <p:spPr>
          <a:xfrm>
            <a:off x="0" y="0"/>
            <a:ext cx="12192000" cy="6858000"/>
          </a:xfrm>
          <a:prstGeom prst="roundRect">
            <a:avLst>
              <a:gd name="adj" fmla="val 7177"/>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a:t>
            </a:r>
            <a:r>
              <a:rPr lang="vi-VN" sz="2200">
                <a:solidFill>
                  <a:schemeClr val="tx1"/>
                </a:solidFill>
                <a:latin typeface="Times New Roman" panose="02020603050405020304" pitchFamily="18" charset="0"/>
                <a:ea typeface="Times New Roman" panose="02020603050405020304" pitchFamily="18" charset="0"/>
              </a:rPr>
              <a:t>7</a:t>
            </a:r>
            <a:r>
              <a:rPr lang="en-US" sz="2200">
                <a:solidFill>
                  <a:schemeClr val="tx1"/>
                </a:solidFill>
                <a:latin typeface="Times New Roman" panose="02020603050405020304" pitchFamily="18" charset="0"/>
                <a:ea typeface="Times New Roman" panose="02020603050405020304" pitchFamily="18" charset="0"/>
              </a:rPr>
              <a:t>)</a:t>
            </a:r>
            <a:r>
              <a:rPr lang="vi-VN" sz="2200">
                <a:solidFill>
                  <a:schemeClr val="tx1"/>
                </a:solidFill>
                <a:latin typeface="Times New Roman" panose="02020603050405020304" pitchFamily="18" charset="0"/>
                <a:ea typeface="Times New Roman" panose="02020603050405020304" pitchFamily="18" charset="0"/>
              </a:rPr>
              <a:t> </a:t>
            </a:r>
            <a:r>
              <a:rPr lang="vi-VN" sz="2200" dirty="0">
                <a:solidFill>
                  <a:srgbClr val="FF0000"/>
                </a:solidFill>
                <a:latin typeface="Times New Roman" panose="02020603050405020304" pitchFamily="18" charset="0"/>
                <a:ea typeface="Times New Roman" panose="02020603050405020304" pitchFamily="18" charset="0"/>
              </a:rPr>
              <a:t>Ứng dụng mạnh mẽ công nghệ thông tin, chuyển đổi số trong hoạt động </a:t>
            </a:r>
            <a:r>
              <a:rPr lang="vi-VN" sz="2200" dirty="0">
                <a:solidFill>
                  <a:schemeClr val="tx1"/>
                </a:solidFill>
                <a:latin typeface="Times New Roman" panose="02020603050405020304" pitchFamily="18" charset="0"/>
                <a:ea typeface="Times New Roman" panose="02020603050405020304" pitchFamily="18" charset="0"/>
              </a:rPr>
              <a:t>để cải cách tổ chức bộ máy của các cơ quan, đơn vị, tổ chức trong hệ thống chính trị</a:t>
            </a:r>
            <a:r>
              <a:rPr lang="en-US" sz="2200" dirty="0">
                <a:solidFill>
                  <a:schemeClr val="tx1"/>
                </a:solidFill>
                <a:latin typeface="Times New Roman" panose="02020603050405020304" pitchFamily="18" charset="0"/>
                <a:ea typeface="Times New Roman" panose="02020603050405020304" pitchFamily="18" charset="0"/>
              </a:rPr>
              <a:t>;</a:t>
            </a:r>
            <a:r>
              <a:rPr lang="vi-VN" sz="2200" dirty="0">
                <a:solidFill>
                  <a:schemeClr val="tx1"/>
                </a:solidFill>
                <a:latin typeface="Times New Roman" panose="02020603050405020304" pitchFamily="18" charset="0"/>
                <a:ea typeface="Times New Roman" panose="02020603050405020304" pitchFamily="18" charset="0"/>
              </a:rPr>
              <a:t> đi đầu là các cơ quan đảng. Rà soát sửa đổi</a:t>
            </a:r>
            <a:r>
              <a:rPr lang="vi-VN" sz="2200">
                <a:solidFill>
                  <a:schemeClr val="tx1"/>
                </a:solidFill>
                <a:latin typeface="Times New Roman" panose="02020603050405020304" pitchFamily="18" charset="0"/>
                <a:ea typeface="Times New Roman" panose="02020603050405020304" pitchFamily="18" charset="0"/>
              </a:rPr>
              <a:t>, b</a:t>
            </a:r>
            <a:r>
              <a:rPr lang="en-US" sz="2200">
                <a:solidFill>
                  <a:schemeClr val="tx1"/>
                </a:solidFill>
                <a:latin typeface="Times New Roman" panose="02020603050405020304" pitchFamily="18" charset="0"/>
                <a:ea typeface="Times New Roman" panose="02020603050405020304" pitchFamily="18" charset="0"/>
              </a:rPr>
              <a:t>ổ</a:t>
            </a:r>
            <a:r>
              <a:rPr lang="vi-VN" sz="220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sung các quy chế, quy trình công tác, nguyên tắc làm việc bảo đảm các cơ quan, tổ chức, đơn vị sau sắp xếp, kiện toàn thực sự được "</a:t>
            </a:r>
            <a:r>
              <a:rPr lang="vi-VN" sz="2200">
                <a:solidFill>
                  <a:schemeClr val="tx1"/>
                </a:solidFill>
                <a:latin typeface="Times New Roman" panose="02020603050405020304" pitchFamily="18" charset="0"/>
                <a:ea typeface="Times New Roman" panose="02020603050405020304" pitchFamily="18" charset="0"/>
              </a:rPr>
              <a:t>nâng cấp</a:t>
            </a:r>
            <a:r>
              <a:rPr lang="en-US" sz="2200">
                <a:solidFill>
                  <a:schemeClr val="tx1"/>
                </a:solidFill>
                <a:latin typeface="Times New Roman" panose="02020603050405020304" pitchFamily="18" charset="0"/>
                <a:ea typeface="Times New Roman" panose="02020603050405020304" pitchFamily="18" charset="0"/>
              </a:rPr>
              <a:t>”, </a:t>
            </a:r>
            <a:r>
              <a:rPr lang="en-US" sz="2200" dirty="0" err="1">
                <a:solidFill>
                  <a:schemeClr val="tx1"/>
                </a:solidFill>
                <a:latin typeface="Times New Roman" panose="02020603050405020304" pitchFamily="18" charset="0"/>
                <a:ea typeface="Times New Roman" panose="02020603050405020304" pitchFamily="18" charset="0"/>
              </a:rPr>
              <a:t>tạo</a:t>
            </a:r>
            <a:r>
              <a:rPr lang="en-US" sz="2200" dirty="0">
                <a:solidFill>
                  <a:schemeClr val="tx1"/>
                </a:solidFill>
                <a:latin typeface="Times New Roman" panose="02020603050405020304" pitchFamily="18" charset="0"/>
                <a:ea typeface="Times New Roman" panose="02020603050405020304" pitchFamily="18" charset="0"/>
              </a:rPr>
              <a:t> </a:t>
            </a:r>
            <a:r>
              <a:rPr lang="en-US" sz="2200" dirty="0" err="1">
                <a:solidFill>
                  <a:schemeClr val="tx1"/>
                </a:solidFill>
                <a:latin typeface="Times New Roman" panose="02020603050405020304" pitchFamily="18" charset="0"/>
                <a:ea typeface="Times New Roman" panose="02020603050405020304" pitchFamily="18" charset="0"/>
              </a:rPr>
              <a:t>đột</a:t>
            </a:r>
            <a:r>
              <a:rPr lang="en-US" sz="2200" dirty="0">
                <a:solidFill>
                  <a:schemeClr val="tx1"/>
                </a:solidFill>
                <a:latin typeface="Times New Roman" panose="02020603050405020304" pitchFamily="18" charset="0"/>
                <a:ea typeface="Times New Roman" panose="02020603050405020304" pitchFamily="18" charset="0"/>
              </a:rPr>
              <a:t> </a:t>
            </a:r>
            <a:r>
              <a:rPr lang="en-US" sz="2200" dirty="0" err="1">
                <a:solidFill>
                  <a:schemeClr val="tx1"/>
                </a:solidFill>
                <a:latin typeface="Times New Roman" panose="02020603050405020304" pitchFamily="18" charset="0"/>
                <a:ea typeface="Times New Roman" panose="02020603050405020304" pitchFamily="18" charset="0"/>
              </a:rPr>
              <a:t>phá</a:t>
            </a:r>
            <a:r>
              <a:rPr lang="en-US" sz="2200" dirty="0">
                <a:solidFill>
                  <a:schemeClr val="tx1"/>
                </a:solidFill>
                <a:latin typeface="Times New Roman" panose="02020603050405020304" pitchFamily="18" charset="0"/>
                <a:ea typeface="Times New Roman" panose="02020603050405020304" pitchFamily="18" charset="0"/>
              </a:rPr>
              <a:t> </a:t>
            </a:r>
            <a:r>
              <a:rPr lang="en-US" sz="2200" err="1">
                <a:solidFill>
                  <a:schemeClr val="tx1"/>
                </a:solidFill>
                <a:latin typeface="Times New Roman" panose="02020603050405020304" pitchFamily="18" charset="0"/>
                <a:ea typeface="Times New Roman" panose="02020603050405020304" pitchFamily="18" charset="0"/>
              </a:rPr>
              <a:t>về</a:t>
            </a:r>
            <a:r>
              <a:rPr lang="en-US" sz="2200">
                <a:solidFill>
                  <a:schemeClr val="tx1"/>
                </a:solidFill>
                <a:latin typeface="Times New Roman" panose="02020603050405020304" pitchFamily="18" charset="0"/>
                <a:ea typeface="Times New Roman" panose="02020603050405020304" pitchFamily="18" charset="0"/>
              </a:rPr>
              <a:t> hiệu </a:t>
            </a:r>
            <a:r>
              <a:rPr lang="en-US" sz="2200" dirty="0" err="1">
                <a:solidFill>
                  <a:schemeClr val="tx1"/>
                </a:solidFill>
                <a:latin typeface="Times New Roman" panose="02020603050405020304" pitchFamily="18" charset="0"/>
                <a:ea typeface="Times New Roman" panose="02020603050405020304" pitchFamily="18" charset="0"/>
              </a:rPr>
              <a:t>lực</a:t>
            </a:r>
            <a:r>
              <a:rPr lang="en-US" sz="2200" dirty="0">
                <a:solidFill>
                  <a:schemeClr val="tx1"/>
                </a:solidFill>
                <a:latin typeface="Times New Roman" panose="02020603050405020304" pitchFamily="18" charset="0"/>
                <a:ea typeface="Times New Roman" panose="02020603050405020304" pitchFamily="18" charset="0"/>
              </a:rPr>
              <a:t>, </a:t>
            </a:r>
            <a:r>
              <a:rPr lang="en-US" sz="2200" dirty="0" err="1">
                <a:solidFill>
                  <a:schemeClr val="tx1"/>
                </a:solidFill>
                <a:latin typeface="Times New Roman" panose="02020603050405020304" pitchFamily="18" charset="0"/>
                <a:ea typeface="Times New Roman" panose="02020603050405020304" pitchFamily="18" charset="0"/>
              </a:rPr>
              <a:t>hiệu</a:t>
            </a:r>
            <a:r>
              <a:rPr lang="en-US" sz="2200" dirty="0">
                <a:solidFill>
                  <a:schemeClr val="tx1"/>
                </a:solidFill>
                <a:latin typeface="Times New Roman" panose="02020603050405020304" pitchFamily="18" charset="0"/>
                <a:ea typeface="Times New Roman" panose="02020603050405020304" pitchFamily="18" charset="0"/>
              </a:rPr>
              <a:t> </a:t>
            </a:r>
            <a:r>
              <a:rPr lang="en-US" sz="2200" dirty="0" err="1">
                <a:solidFill>
                  <a:schemeClr val="tx1"/>
                </a:solidFill>
                <a:latin typeface="Times New Roman" panose="02020603050405020304" pitchFamily="18" charset="0"/>
                <a:ea typeface="Times New Roman" panose="02020603050405020304" pitchFamily="18" charset="0"/>
              </a:rPr>
              <a:t>quả</a:t>
            </a:r>
            <a:r>
              <a:rPr lang="en-US" sz="2200" dirty="0">
                <a:solidFill>
                  <a:schemeClr val="tx1"/>
                </a:solidFill>
                <a:latin typeface="Times New Roman" panose="02020603050405020304" pitchFamily="18" charset="0"/>
                <a:ea typeface="Times New Roman" panose="02020603050405020304" pitchFamily="18" charset="0"/>
              </a:rPr>
              <a:t> </a:t>
            </a:r>
            <a:r>
              <a:rPr lang="en-US" sz="2200" dirty="0" err="1">
                <a:solidFill>
                  <a:schemeClr val="tx1"/>
                </a:solidFill>
                <a:latin typeface="Times New Roman" panose="02020603050405020304" pitchFamily="18" charset="0"/>
                <a:ea typeface="Times New Roman" panose="02020603050405020304" pitchFamily="18" charset="0"/>
              </a:rPr>
              <a:t>hoạt</a:t>
            </a:r>
            <a:r>
              <a:rPr lang="en-US" sz="2200" dirty="0">
                <a:solidFill>
                  <a:schemeClr val="tx1"/>
                </a:solidFill>
                <a:latin typeface="Times New Roman" panose="02020603050405020304" pitchFamily="18" charset="0"/>
                <a:ea typeface="Times New Roman" panose="02020603050405020304" pitchFamily="18" charset="0"/>
              </a:rPr>
              <a:t> </a:t>
            </a:r>
            <a:r>
              <a:rPr lang="en-US" sz="2200" dirty="0" err="1">
                <a:solidFill>
                  <a:schemeClr val="tx1"/>
                </a:solidFill>
                <a:latin typeface="Times New Roman" panose="02020603050405020304" pitchFamily="18" charset="0"/>
                <a:ea typeface="Times New Roman" panose="02020603050405020304" pitchFamily="18" charset="0"/>
              </a:rPr>
              <a:t>động</a:t>
            </a:r>
            <a:r>
              <a:rPr lang="en-US" sz="2200" dirty="0">
                <a:solidFill>
                  <a:schemeClr val="tx1"/>
                </a:solidFill>
                <a:latin typeface="Times New Roman" panose="02020603050405020304" pitchFamily="18" charset="0"/>
                <a:ea typeface="Times New Roman" panose="02020603050405020304" pitchFamily="18" charset="0"/>
              </a:rPr>
              <a:t>;</a:t>
            </a:r>
            <a:r>
              <a:rPr lang="vi-VN" sz="2200" dirty="0">
                <a:solidFill>
                  <a:schemeClr val="tx1"/>
                </a:solidFill>
                <a:latin typeface="Times New Roman" panose="02020603050405020304" pitchFamily="18" charset="0"/>
                <a:ea typeface="Times New Roman" panose="02020603050405020304" pitchFamily="18" charset="0"/>
              </a:rPr>
              <a:t> chất lượng hoạt động </a:t>
            </a:r>
            <a:r>
              <a:rPr lang="vi-VN" sz="2200">
                <a:solidFill>
                  <a:schemeClr val="tx1"/>
                </a:solidFill>
                <a:latin typeface="Times New Roman" panose="02020603050405020304" pitchFamily="18" charset="0"/>
                <a:ea typeface="Times New Roman" panose="02020603050405020304" pitchFamily="18" charset="0"/>
              </a:rPr>
              <a:t>được </a:t>
            </a:r>
            <a:r>
              <a:rPr lang="en-US" sz="2200">
                <a:solidFill>
                  <a:schemeClr val="tx1"/>
                </a:solidFill>
                <a:latin typeface="Times New Roman" panose="02020603050405020304" pitchFamily="18" charset="0"/>
                <a:ea typeface="Times New Roman" panose="02020603050405020304" pitchFamily="18" charset="0"/>
              </a:rPr>
              <a:t>“</a:t>
            </a:r>
            <a:r>
              <a:rPr lang="vi-VN" sz="2200">
                <a:solidFill>
                  <a:schemeClr val="tx1"/>
                </a:solidFill>
                <a:latin typeface="Times New Roman" panose="02020603050405020304" pitchFamily="18" charset="0"/>
                <a:ea typeface="Times New Roman" panose="02020603050405020304" pitchFamily="18" charset="0"/>
              </a:rPr>
              <a:t>nâng </a:t>
            </a:r>
            <a:r>
              <a:rPr lang="vi-VN" sz="2200" dirty="0">
                <a:solidFill>
                  <a:schemeClr val="tx1"/>
                </a:solidFill>
                <a:latin typeface="Times New Roman" panose="02020603050405020304" pitchFamily="18" charset="0"/>
                <a:ea typeface="Times New Roman" panose="02020603050405020304" pitchFamily="18" charset="0"/>
              </a:rPr>
              <a:t>t</a:t>
            </a:r>
            <a:r>
              <a:rPr lang="en-US" sz="2200">
                <a:solidFill>
                  <a:schemeClr val="tx1"/>
                </a:solidFill>
                <a:latin typeface="Times New Roman" panose="02020603050405020304" pitchFamily="18" charset="0"/>
                <a:ea typeface="Times New Roman" panose="02020603050405020304" pitchFamily="18" charset="0"/>
              </a:rPr>
              <a:t>ầ</a:t>
            </a:r>
            <a:r>
              <a:rPr lang="vi-VN" sz="2200">
                <a:solidFill>
                  <a:schemeClr val="tx1"/>
                </a:solidFill>
                <a:latin typeface="Times New Roman" panose="02020603050405020304" pitchFamily="18" charset="0"/>
                <a:ea typeface="Times New Roman" panose="02020603050405020304" pitchFamily="18" charset="0"/>
              </a:rPr>
              <a:t>m</a:t>
            </a:r>
            <a:r>
              <a:rPr lang="en-US" sz="2200">
                <a:solidFill>
                  <a:schemeClr val="tx1"/>
                </a:solidFill>
                <a:latin typeface="Times New Roman" panose="02020603050405020304" pitchFamily="18" charset="0"/>
                <a:ea typeface="Times New Roman" panose="02020603050405020304" pitchFamily="18" charset="0"/>
              </a:rPr>
              <a:t>”</a:t>
            </a:r>
            <a:r>
              <a:rPr lang="vi-VN" sz="220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Đ</a:t>
            </a:r>
            <a:r>
              <a:rPr lang="en-US" sz="2200" dirty="0">
                <a:solidFill>
                  <a:schemeClr val="tx1"/>
                </a:solidFill>
                <a:latin typeface="Times New Roman" panose="02020603050405020304" pitchFamily="18" charset="0"/>
                <a:ea typeface="Times New Roman" panose="02020603050405020304" pitchFamily="18" charset="0"/>
              </a:rPr>
              <a:t>ẩ</a:t>
            </a:r>
            <a:r>
              <a:rPr lang="vi-VN" sz="2200" dirty="0">
                <a:solidFill>
                  <a:schemeClr val="tx1"/>
                </a:solidFill>
                <a:latin typeface="Times New Roman" panose="02020603050405020304" pitchFamily="18" charset="0"/>
                <a:ea typeface="Times New Roman" panose="02020603050405020304" pitchFamily="18" charset="0"/>
              </a:rPr>
              <a:t>y mạnh cải cách hành</a:t>
            </a:r>
            <a:r>
              <a:rPr lang="en-US" sz="2200" dirty="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chính; đổi mới toàn diện việc giải quyết thủ tục hành chính, cung cấp dịch vụ công không phụ thuộc địa giới hành chính; nâng cao chất lượng dịch vụ công trực tuyến, dịch vụ số cho người dân và đoanh nghiệp.</a:t>
            </a:r>
            <a:endParaRPr lang="en-US" sz="22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47586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759BB0-4541-C124-125B-E8AA235F3B26}"/>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6588CE34-FAE2-07B1-18FD-91809E7CD23B}"/>
              </a:ext>
            </a:extLst>
          </p:cNvPr>
          <p:cNvSpPr/>
          <p:nvPr/>
        </p:nvSpPr>
        <p:spPr>
          <a:xfrm>
            <a:off x="0" y="0"/>
            <a:ext cx="12192000" cy="6858000"/>
          </a:xfrm>
          <a:prstGeom prst="roundRect">
            <a:avLst>
              <a:gd name="adj" fmla="val 7177"/>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a:t>
            </a:r>
            <a:r>
              <a:rPr lang="vi-VN" sz="2200">
                <a:solidFill>
                  <a:schemeClr val="tx1"/>
                </a:solidFill>
                <a:latin typeface="Times New Roman" panose="02020603050405020304" pitchFamily="18" charset="0"/>
                <a:ea typeface="Times New Roman" panose="02020603050405020304" pitchFamily="18" charset="0"/>
              </a:rPr>
              <a:t>8</a:t>
            </a:r>
            <a:r>
              <a:rPr lang="en-US" sz="2200">
                <a:solidFill>
                  <a:schemeClr val="tx1"/>
                </a:solidFill>
                <a:latin typeface="Times New Roman" panose="02020603050405020304" pitchFamily="18" charset="0"/>
                <a:ea typeface="Times New Roman" panose="02020603050405020304" pitchFamily="18" charset="0"/>
              </a:rPr>
              <a:t>)</a:t>
            </a:r>
            <a:r>
              <a:rPr lang="vi-VN" sz="2200">
                <a:solidFill>
                  <a:schemeClr val="tx1"/>
                </a:solidFill>
                <a:latin typeface="Times New Roman" panose="02020603050405020304" pitchFamily="18" charset="0"/>
                <a:ea typeface="Times New Roman" panose="02020603050405020304" pitchFamily="18" charset="0"/>
              </a:rPr>
              <a:t> </a:t>
            </a:r>
            <a:r>
              <a:rPr lang="vi-VN" sz="2200" dirty="0">
                <a:solidFill>
                  <a:srgbClr val="FF0000"/>
                </a:solidFill>
                <a:latin typeface="Times New Roman" panose="02020603050405020304" pitchFamily="18" charset="0"/>
                <a:ea typeface="Times New Roman" panose="02020603050405020304" pitchFamily="18" charset="0"/>
              </a:rPr>
              <a:t>Tiếp tục nghiên cứu, đề xuất các nội dung mới để bổ sung, hoàn thiện các dự thảo văn kiện Đại hội XIV</a:t>
            </a:r>
            <a:r>
              <a:rPr lang="vi-VN" sz="2200" dirty="0">
                <a:solidFill>
                  <a:schemeClr val="tx1"/>
                </a:solidFill>
                <a:latin typeface="Times New Roman" panose="02020603050405020304" pitchFamily="18" charset="0"/>
                <a:ea typeface="Times New Roman" panose="02020603050405020304" pitchFamily="18" charset="0"/>
              </a:rPr>
              <a:t> của Đảng, làm cơ sở tham mưu xây dựng dự thảo Nghị quyết Đại hội XIV của Đ</a:t>
            </a:r>
            <a:r>
              <a:rPr lang="en-US" sz="2200" dirty="0">
                <a:solidFill>
                  <a:schemeClr val="tx1"/>
                </a:solidFill>
                <a:latin typeface="Times New Roman" panose="02020603050405020304" pitchFamily="18" charset="0"/>
                <a:ea typeface="Times New Roman" panose="02020603050405020304" pitchFamily="18" charset="0"/>
              </a:rPr>
              <a:t>ả</a:t>
            </a:r>
            <a:r>
              <a:rPr lang="vi-VN" sz="2200" dirty="0">
                <a:solidFill>
                  <a:schemeClr val="tx1"/>
                </a:solidFill>
                <a:latin typeface="Times New Roman" panose="02020603050405020304" pitchFamily="18" charset="0"/>
                <a:ea typeface="Times New Roman" panose="02020603050405020304" pitchFamily="18" charset="0"/>
              </a:rPr>
              <a:t>ng về tiếp tục hoàn thiện mô hình của hệ thống chính trị, tinh gọn t</a:t>
            </a:r>
            <a:r>
              <a:rPr lang="en-US" sz="2200" dirty="0">
                <a:solidFill>
                  <a:schemeClr val="tx1"/>
                </a:solidFill>
                <a:latin typeface="Times New Roman" panose="02020603050405020304" pitchFamily="18" charset="0"/>
                <a:ea typeface="Times New Roman" panose="02020603050405020304" pitchFamily="18" charset="0"/>
              </a:rPr>
              <a:t>ổ</a:t>
            </a:r>
            <a:r>
              <a:rPr lang="vi-VN" sz="2200" dirty="0">
                <a:solidFill>
                  <a:schemeClr val="tx1"/>
                </a:solidFill>
                <a:latin typeface="Times New Roman" panose="02020603050405020304" pitchFamily="18" charset="0"/>
                <a:ea typeface="Times New Roman" panose="02020603050405020304" pitchFamily="18" charset="0"/>
              </a:rPr>
              <a:t> chức bộ máy, nâng cao hiệu năng, hiệu lực, hiệu quả hoạt động. Căn cứ Nghị quyết Đại hội XIV của Đảng, kết luận </a:t>
            </a:r>
            <a:r>
              <a:rPr lang="vi-VN" sz="2200">
                <a:solidFill>
                  <a:schemeClr val="tx1"/>
                </a:solidFill>
                <a:latin typeface="Times New Roman" panose="02020603050405020304" pitchFamily="18" charset="0"/>
                <a:ea typeface="Times New Roman" panose="02020603050405020304" pitchFamily="18" charset="0"/>
              </a:rPr>
              <a:t>của BCHTW </a:t>
            </a:r>
            <a:r>
              <a:rPr lang="vi-VN" sz="2200" dirty="0">
                <a:solidFill>
                  <a:schemeClr val="tx1"/>
                </a:solidFill>
                <a:latin typeface="Times New Roman" panose="02020603050405020304" pitchFamily="18" charset="0"/>
                <a:ea typeface="Times New Roman" panose="02020603050405020304" pitchFamily="18" charset="0"/>
              </a:rPr>
              <a:t>Đảng và t</a:t>
            </a:r>
            <a:r>
              <a:rPr lang="en-US" sz="2200" dirty="0">
                <a:solidFill>
                  <a:schemeClr val="tx1"/>
                </a:solidFill>
                <a:latin typeface="Times New Roman" panose="02020603050405020304" pitchFamily="18" charset="0"/>
                <a:ea typeface="Times New Roman" panose="02020603050405020304" pitchFamily="18" charset="0"/>
              </a:rPr>
              <a:t>ì</a:t>
            </a:r>
            <a:r>
              <a:rPr lang="vi-VN" sz="2200" dirty="0">
                <a:solidFill>
                  <a:schemeClr val="tx1"/>
                </a:solidFill>
                <a:latin typeface="Times New Roman" panose="02020603050405020304" pitchFamily="18" charset="0"/>
                <a:ea typeface="Times New Roman" panose="02020603050405020304" pitchFamily="18" charset="0"/>
              </a:rPr>
              <a:t>nh h</a:t>
            </a:r>
            <a:r>
              <a:rPr lang="en-US" sz="2200" dirty="0">
                <a:solidFill>
                  <a:schemeClr val="tx1"/>
                </a:solidFill>
                <a:latin typeface="Times New Roman" panose="02020603050405020304" pitchFamily="18" charset="0"/>
                <a:ea typeface="Times New Roman" panose="02020603050405020304" pitchFamily="18" charset="0"/>
              </a:rPr>
              <a:t>ì</a:t>
            </a:r>
            <a:r>
              <a:rPr lang="vi-VN" sz="2200" dirty="0">
                <a:solidFill>
                  <a:schemeClr val="tx1"/>
                </a:solidFill>
                <a:latin typeface="Times New Roman" panose="02020603050405020304" pitchFamily="18" charset="0"/>
                <a:ea typeface="Times New Roman" panose="02020603050405020304" pitchFamily="18" charset="0"/>
              </a:rPr>
              <a:t>nh thực ti</a:t>
            </a:r>
            <a:r>
              <a:rPr lang="en-US" sz="2200" dirty="0">
                <a:solidFill>
                  <a:schemeClr val="tx1"/>
                </a:solidFill>
                <a:latin typeface="Times New Roman" panose="02020603050405020304" pitchFamily="18" charset="0"/>
                <a:ea typeface="Times New Roman" panose="02020603050405020304" pitchFamily="18" charset="0"/>
              </a:rPr>
              <a:t>ễ</a:t>
            </a:r>
            <a:r>
              <a:rPr lang="vi-VN" sz="2200" dirty="0">
                <a:solidFill>
                  <a:schemeClr val="tx1"/>
                </a:solidFill>
                <a:latin typeface="Times New Roman" panose="02020603050405020304" pitchFamily="18" charset="0"/>
                <a:ea typeface="Times New Roman" panose="02020603050405020304" pitchFamily="18" charset="0"/>
              </a:rPr>
              <a:t>n</a:t>
            </a:r>
            <a:r>
              <a:rPr lang="vi-VN" sz="2200">
                <a:solidFill>
                  <a:schemeClr val="tx1"/>
                </a:solidFill>
                <a:latin typeface="Times New Roman" panose="02020603050405020304" pitchFamily="18" charset="0"/>
                <a:ea typeface="Times New Roman" panose="02020603050405020304" pitchFamily="18" charset="0"/>
              </a:rPr>
              <a:t>, BCHTW</a:t>
            </a:r>
            <a:r>
              <a:rPr lang="en-US" sz="220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Đ</a:t>
            </a:r>
            <a:r>
              <a:rPr lang="en-US" sz="2200" dirty="0">
                <a:solidFill>
                  <a:schemeClr val="tx1"/>
                </a:solidFill>
                <a:latin typeface="Times New Roman" panose="02020603050405020304" pitchFamily="18" charset="0"/>
                <a:ea typeface="Times New Roman" panose="02020603050405020304" pitchFamily="18" charset="0"/>
              </a:rPr>
              <a:t>ả</a:t>
            </a:r>
            <a:r>
              <a:rPr lang="vi-VN" sz="2200" dirty="0">
                <a:solidFill>
                  <a:schemeClr val="tx1"/>
                </a:solidFill>
                <a:latin typeface="Times New Roman" panose="02020603050405020304" pitchFamily="18" charset="0"/>
                <a:ea typeface="Times New Roman" panose="02020603050405020304" pitchFamily="18" charset="0"/>
              </a:rPr>
              <a:t>ng</a:t>
            </a:r>
            <a:r>
              <a:rPr lang="vi-VN" sz="2200">
                <a:solidFill>
                  <a:schemeClr val="tx1"/>
                </a:solidFill>
                <a:latin typeface="Times New Roman" panose="02020603050405020304" pitchFamily="18" charset="0"/>
                <a:ea typeface="Times New Roman" panose="02020603050405020304" pitchFamily="18" charset="0"/>
              </a:rPr>
              <a:t>, BCT, BBT </a:t>
            </a:r>
            <a:r>
              <a:rPr lang="vi-VN" sz="2200" dirty="0">
                <a:solidFill>
                  <a:schemeClr val="tx1"/>
                </a:solidFill>
                <a:latin typeface="Times New Roman" panose="02020603050405020304" pitchFamily="18" charset="0"/>
                <a:ea typeface="Times New Roman" panose="02020603050405020304" pitchFamily="18" charset="0"/>
              </a:rPr>
              <a:t>chỉ đạo cụ th</a:t>
            </a:r>
            <a:r>
              <a:rPr lang="en-US" sz="2200" dirty="0">
                <a:solidFill>
                  <a:schemeClr val="tx1"/>
                </a:solidFill>
                <a:latin typeface="Times New Roman" panose="02020603050405020304" pitchFamily="18" charset="0"/>
                <a:ea typeface="Times New Roman" panose="02020603050405020304" pitchFamily="18" charset="0"/>
              </a:rPr>
              <a:t>ể</a:t>
            </a:r>
            <a:r>
              <a:rPr lang="vi-VN" sz="2200" dirty="0">
                <a:solidFill>
                  <a:schemeClr val="tx1"/>
                </a:solidFill>
                <a:latin typeface="Times New Roman" panose="02020603050405020304" pitchFamily="18" charset="0"/>
                <a:ea typeface="Times New Roman" panose="02020603050405020304" pitchFamily="18" charset="0"/>
              </a:rPr>
              <a:t> hó</a:t>
            </a:r>
            <a:r>
              <a:rPr lang="en-US" sz="2200" dirty="0">
                <a:solidFill>
                  <a:schemeClr val="tx1"/>
                </a:solidFill>
                <a:latin typeface="Times New Roman" panose="02020603050405020304" pitchFamily="18" charset="0"/>
                <a:ea typeface="Times New Roman" panose="02020603050405020304" pitchFamily="18" charset="0"/>
              </a:rPr>
              <a:t>a</a:t>
            </a:r>
            <a:r>
              <a:rPr lang="vi-VN" sz="2200" dirty="0">
                <a:solidFill>
                  <a:schemeClr val="tx1"/>
                </a:solidFill>
                <a:latin typeface="Times New Roman" panose="02020603050405020304" pitchFamily="18" charset="0"/>
                <a:ea typeface="Times New Roman" panose="02020603050405020304" pitchFamily="18" charset="0"/>
              </a:rPr>
              <a:t> bằng các chương trình, k</a:t>
            </a:r>
            <a:r>
              <a:rPr lang="en-US" sz="2200" dirty="0">
                <a:solidFill>
                  <a:schemeClr val="tx1"/>
                </a:solidFill>
                <a:latin typeface="Times New Roman" panose="02020603050405020304" pitchFamily="18" charset="0"/>
                <a:ea typeface="Times New Roman" panose="02020603050405020304" pitchFamily="18" charset="0"/>
              </a:rPr>
              <a:t>ế</a:t>
            </a:r>
            <a:r>
              <a:rPr lang="vi-VN" sz="2200" dirty="0">
                <a:solidFill>
                  <a:schemeClr val="tx1"/>
                </a:solidFill>
                <a:latin typeface="Times New Roman" panose="02020603050405020304" pitchFamily="18" charset="0"/>
                <a:ea typeface="Times New Roman" panose="02020603050405020304" pitchFamily="18" charset="0"/>
              </a:rPr>
              <a:t> hoạch hành động và lãnh đạo, chỉ đạo tiếp tục thực hiện việc nâng cao hiệu năng, hiệu lực, hiệu quả hoạt động tổ chức bộ máy của hệ thống chính trị, sắp xếp đơn vị hành chính các cấp đáp ứng yêu cầu, nhiệm vụ trong giai đoạn mới;</a:t>
            </a:r>
            <a:r>
              <a:rPr lang="en-US" sz="2200" dirty="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các cấp </a:t>
            </a:r>
            <a:r>
              <a:rPr lang="en-US" sz="2200" dirty="0" err="1">
                <a:solidFill>
                  <a:schemeClr val="tx1"/>
                </a:solidFill>
                <a:latin typeface="Times New Roman" panose="02020603050405020304" pitchFamily="18" charset="0"/>
                <a:ea typeface="Times New Roman" panose="02020603050405020304" pitchFamily="18" charset="0"/>
              </a:rPr>
              <a:t>ủy</a:t>
            </a:r>
            <a:r>
              <a:rPr lang="vi-VN" sz="2200" dirty="0">
                <a:solidFill>
                  <a:schemeClr val="tx1"/>
                </a:solidFill>
                <a:latin typeface="Times New Roman" panose="02020603050405020304" pitchFamily="18" charset="0"/>
                <a:ea typeface="Times New Roman" panose="02020603050405020304" pitchFamily="18" charset="0"/>
              </a:rPr>
              <a:t>, tổ chức đảng xác định những nội dung cần thực hiện theo các nhóm nhiệm vụ, giải pháp nêu trên trong năm 2025 và những năm tiếp theo.</a:t>
            </a:r>
            <a:endParaRPr lang="en-US" sz="22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72066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84865-1F38-C22E-8A62-ED6B77D674E2}"/>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37DFEB42-62E5-950B-4F46-4CD5D2BA0B06}"/>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spcBef>
                <a:spcPts val="1000"/>
              </a:spcBef>
              <a:tabLst>
                <a:tab pos="574675" algn="l"/>
              </a:tabLst>
              <a:defRPr/>
            </a:pPr>
            <a:r>
              <a:rPr lang="en-US" sz="2200" i="1">
                <a:solidFill>
                  <a:schemeClr val="tx1"/>
                </a:solidFill>
                <a:latin typeface="Times New Roman" panose="02020603050405020304" pitchFamily="18" charset="0"/>
                <a:ea typeface="Times New Roman" panose="02020603050405020304" pitchFamily="18" charset="0"/>
              </a:rPr>
              <a:t>	</a:t>
            </a:r>
            <a:r>
              <a:rPr lang="en-US" sz="2200" b="1" i="1">
                <a:solidFill>
                  <a:schemeClr val="tx1"/>
                </a:solidFill>
                <a:latin typeface="Times New Roman" panose="02020603050405020304" pitchFamily="18" charset="0"/>
                <a:ea typeface="Times New Roman" panose="02020603050405020304" pitchFamily="18" charset="0"/>
              </a:rPr>
              <a:t>Hai là,</a:t>
            </a:r>
            <a:r>
              <a:rPr lang="vi-VN" sz="2200" b="1" i="1">
                <a:solidFill>
                  <a:schemeClr val="tx1"/>
                </a:solidFill>
                <a:latin typeface="Times New Roman" panose="02020603050405020304" pitchFamily="18" charset="0"/>
                <a:ea typeface="Times New Roman" panose="02020603050405020304" pitchFamily="18" charset="0"/>
              </a:rPr>
              <a:t> BCHTW </a:t>
            </a:r>
            <a:r>
              <a:rPr lang="vi-VN" sz="2200" b="1" i="1" dirty="0">
                <a:solidFill>
                  <a:schemeClr val="tx1"/>
                </a:solidFill>
                <a:latin typeface="Times New Roman" panose="02020603050405020304" pitchFamily="18" charset="0"/>
                <a:ea typeface="Times New Roman" panose="02020603050405020304" pitchFamily="18" charset="0"/>
              </a:rPr>
              <a:t>Đ</a:t>
            </a:r>
            <a:r>
              <a:rPr lang="en-US" sz="2200" b="1" i="1" dirty="0">
                <a:solidFill>
                  <a:schemeClr val="tx1"/>
                </a:solidFill>
                <a:latin typeface="Times New Roman" panose="02020603050405020304" pitchFamily="18" charset="0"/>
                <a:ea typeface="Times New Roman" panose="02020603050405020304" pitchFamily="18" charset="0"/>
              </a:rPr>
              <a:t>ả</a:t>
            </a:r>
            <a:r>
              <a:rPr lang="vi-VN" sz="2200" b="1" i="1" dirty="0">
                <a:solidFill>
                  <a:schemeClr val="tx1"/>
                </a:solidFill>
                <a:latin typeface="Times New Roman" panose="02020603050405020304" pitchFamily="18" charset="0"/>
                <a:ea typeface="Times New Roman" panose="02020603050405020304" pitchFamily="18" charset="0"/>
              </a:rPr>
              <a:t>ng thông qua phương </a:t>
            </a:r>
            <a:r>
              <a:rPr lang="en-US" sz="2200" b="1" i="1" dirty="0">
                <a:solidFill>
                  <a:schemeClr val="tx1"/>
                </a:solidFill>
                <a:latin typeface="Times New Roman" panose="02020603050405020304" pitchFamily="18" charset="0"/>
                <a:ea typeface="Times New Roman" panose="02020603050405020304" pitchFamily="18" charset="0"/>
              </a:rPr>
              <a:t>á</a:t>
            </a:r>
            <a:r>
              <a:rPr lang="vi-VN" sz="2200" b="1" i="1" dirty="0">
                <a:solidFill>
                  <a:schemeClr val="tx1"/>
                </a:solidFill>
                <a:latin typeface="Times New Roman" panose="02020603050405020304" pitchFamily="18" charset="0"/>
                <a:ea typeface="Times New Roman" panose="02020603050405020304" pitchFamily="18" charset="0"/>
              </a:rPr>
              <a:t>n sắp xếp tinh gọn tổ chức bộ máy</a:t>
            </a: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a:t>
            </a:r>
            <a:r>
              <a:rPr lang="en-US" sz="2200">
                <a:solidFill>
                  <a:srgbClr val="FF0000"/>
                </a:solidFill>
                <a:latin typeface="Times New Roman" panose="02020603050405020304" pitchFamily="18" charset="0"/>
                <a:ea typeface="Times New Roman" panose="02020603050405020304" pitchFamily="18" charset="0"/>
              </a:rPr>
              <a:t>Một là,</a:t>
            </a:r>
            <a:r>
              <a:rPr lang="vi-VN" sz="2200">
                <a:solidFill>
                  <a:srgbClr val="FF0000"/>
                </a:solidFill>
                <a:latin typeface="Times New Roman" panose="02020603050405020304" pitchFamily="18" charset="0"/>
                <a:ea typeface="Times New Roman" panose="02020603050405020304" pitchFamily="18" charset="0"/>
              </a:rPr>
              <a:t> </a:t>
            </a:r>
            <a:r>
              <a:rPr lang="en-US" sz="2200" dirty="0">
                <a:solidFill>
                  <a:srgbClr val="FF0000"/>
                </a:solidFill>
                <a:latin typeface="Times New Roman" panose="02020603050405020304" pitchFamily="18" charset="0"/>
                <a:ea typeface="Times New Roman" panose="02020603050405020304" pitchFamily="18" charset="0"/>
              </a:rPr>
              <a:t>đ</a:t>
            </a:r>
            <a:r>
              <a:rPr lang="en-US" sz="2200">
                <a:solidFill>
                  <a:srgbClr val="FF0000"/>
                </a:solidFill>
                <a:latin typeface="Times New Roman" panose="02020603050405020304" pitchFamily="18" charset="0"/>
                <a:ea typeface="Times New Roman" panose="02020603050405020304" pitchFamily="18" charset="0"/>
              </a:rPr>
              <a:t>ố</a:t>
            </a:r>
            <a:r>
              <a:rPr lang="vi-VN" sz="2200" dirty="0">
                <a:solidFill>
                  <a:srgbClr val="FF0000"/>
                </a:solidFill>
                <a:latin typeface="Times New Roman" panose="02020603050405020304" pitchFamily="18" charset="0"/>
                <a:ea typeface="Times New Roman" panose="02020603050405020304" pitchFamily="18" charset="0"/>
              </a:rPr>
              <a:t>i với các cơ quan của Đảng</a:t>
            </a: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(1) </a:t>
            </a:r>
            <a:r>
              <a:rPr lang="vi-VN" sz="2200">
                <a:solidFill>
                  <a:schemeClr val="tx1"/>
                </a:solidFill>
                <a:latin typeface="Times New Roman" panose="02020603050405020304" pitchFamily="18" charset="0"/>
                <a:ea typeface="Times New Roman" panose="02020603050405020304" pitchFamily="18" charset="0"/>
              </a:rPr>
              <a:t>Kết </a:t>
            </a:r>
            <a:r>
              <a:rPr lang="vi-VN" sz="2200" dirty="0">
                <a:solidFill>
                  <a:schemeClr val="tx1"/>
                </a:solidFill>
                <a:latin typeface="Times New Roman" panose="02020603050405020304" pitchFamily="18" charset="0"/>
                <a:ea typeface="Times New Roman" panose="02020603050405020304" pitchFamily="18" charset="0"/>
              </a:rPr>
              <a:t>thúc hoạt động của Ban Đối ngoại Trung ương, chuyển chức năng</a:t>
            </a:r>
            <a:r>
              <a:rPr lang="en-US" sz="2200" dirty="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nhiệm vụ liên quan về Bộ Ngoại giao và Đ</a:t>
            </a:r>
            <a:r>
              <a:rPr lang="en-US" sz="2200" dirty="0">
                <a:solidFill>
                  <a:schemeClr val="tx1"/>
                </a:solidFill>
                <a:latin typeface="Times New Roman" panose="02020603050405020304" pitchFamily="18" charset="0"/>
                <a:ea typeface="Times New Roman" panose="02020603050405020304" pitchFamily="18" charset="0"/>
              </a:rPr>
              <a:t>ả</a:t>
            </a:r>
            <a:r>
              <a:rPr lang="vi-VN" sz="2200" dirty="0">
                <a:solidFill>
                  <a:schemeClr val="tx1"/>
                </a:solidFill>
                <a:latin typeface="Times New Roman" panose="02020603050405020304" pitchFamily="18" charset="0"/>
                <a:ea typeface="Times New Roman" panose="02020603050405020304" pitchFamily="18" charset="0"/>
              </a:rPr>
              <a:t>ng </a:t>
            </a:r>
            <a:r>
              <a:rPr lang="en-US" sz="2200" dirty="0" err="1">
                <a:solidFill>
                  <a:schemeClr val="tx1"/>
                </a:solidFill>
                <a:latin typeface="Times New Roman" panose="02020603050405020304" pitchFamily="18" charset="0"/>
                <a:ea typeface="Times New Roman" panose="02020603050405020304" pitchFamily="18" charset="0"/>
              </a:rPr>
              <a:t>ủy</a:t>
            </a:r>
            <a:r>
              <a:rPr lang="vi-VN" sz="2200" dirty="0">
                <a:solidFill>
                  <a:schemeClr val="tx1"/>
                </a:solidFill>
                <a:latin typeface="Times New Roman" panose="02020603050405020304" pitchFamily="18" charset="0"/>
                <a:ea typeface="Times New Roman" panose="02020603050405020304" pitchFamily="18" charset="0"/>
              </a:rPr>
              <a:t> Bộ Ngoại giao.</a:t>
            </a: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(2) </a:t>
            </a:r>
            <a:r>
              <a:rPr lang="vi-VN" sz="2200">
                <a:solidFill>
                  <a:schemeClr val="tx1"/>
                </a:solidFill>
                <a:latin typeface="Times New Roman" panose="02020603050405020304" pitchFamily="18" charset="0"/>
                <a:ea typeface="Times New Roman" panose="02020603050405020304" pitchFamily="18" charset="0"/>
              </a:rPr>
              <a:t>Kết </a:t>
            </a:r>
            <a:r>
              <a:rPr lang="vi-VN" sz="2200" dirty="0">
                <a:solidFill>
                  <a:schemeClr val="tx1"/>
                </a:solidFill>
                <a:latin typeface="Times New Roman" panose="02020603050405020304" pitchFamily="18" charset="0"/>
                <a:ea typeface="Times New Roman" panose="02020603050405020304" pitchFamily="18" charset="0"/>
              </a:rPr>
              <a:t>thúc hoạt động của Đảng </a:t>
            </a:r>
            <a:r>
              <a:rPr lang="en-US" sz="2200" dirty="0" err="1">
                <a:solidFill>
                  <a:schemeClr val="tx1"/>
                </a:solidFill>
                <a:latin typeface="Times New Roman" panose="02020603050405020304" pitchFamily="18" charset="0"/>
                <a:ea typeface="Times New Roman" panose="02020603050405020304" pitchFamily="18" charset="0"/>
              </a:rPr>
              <a:t>ủy</a:t>
            </a:r>
            <a:r>
              <a:rPr lang="vi-VN" sz="2200" dirty="0">
                <a:solidFill>
                  <a:schemeClr val="tx1"/>
                </a:solidFill>
                <a:latin typeface="Times New Roman" panose="02020603050405020304" pitchFamily="18" charset="0"/>
                <a:ea typeface="Times New Roman" panose="02020603050405020304" pitchFamily="18" charset="0"/>
              </a:rPr>
              <a:t> Khối các cơ quan Trung ương</a:t>
            </a:r>
            <a:r>
              <a:rPr lang="en-US" sz="2200" dirty="0">
                <a:solidFill>
                  <a:schemeClr val="tx1"/>
                </a:solidFill>
                <a:latin typeface="Times New Roman" panose="02020603050405020304" pitchFamily="18" charset="0"/>
                <a:ea typeface="Times New Roman" panose="02020603050405020304" pitchFamily="18" charset="0"/>
              </a:rPr>
              <a:t>,</a:t>
            </a:r>
            <a:r>
              <a:rPr lang="vi-VN" sz="2200" dirty="0">
                <a:solidFill>
                  <a:schemeClr val="tx1"/>
                </a:solidFill>
                <a:latin typeface="Times New Roman" panose="02020603050405020304" pitchFamily="18" charset="0"/>
                <a:ea typeface="Times New Roman" panose="02020603050405020304" pitchFamily="18" charset="0"/>
              </a:rPr>
              <a:t> Đ</a:t>
            </a:r>
            <a:r>
              <a:rPr lang="en-US" sz="2200" dirty="0">
                <a:solidFill>
                  <a:schemeClr val="tx1"/>
                </a:solidFill>
                <a:latin typeface="Times New Roman" panose="02020603050405020304" pitchFamily="18" charset="0"/>
                <a:ea typeface="Times New Roman" panose="02020603050405020304" pitchFamily="18" charset="0"/>
              </a:rPr>
              <a:t>ả</a:t>
            </a:r>
            <a:r>
              <a:rPr lang="vi-VN" sz="2200" dirty="0">
                <a:solidFill>
                  <a:schemeClr val="tx1"/>
                </a:solidFill>
                <a:latin typeface="Times New Roman" panose="02020603050405020304" pitchFamily="18" charset="0"/>
                <a:ea typeface="Times New Roman" panose="02020603050405020304" pitchFamily="18" charset="0"/>
              </a:rPr>
              <a:t>ng </a:t>
            </a:r>
            <a:r>
              <a:rPr lang="en-US" sz="2200" dirty="0" err="1">
                <a:solidFill>
                  <a:schemeClr val="tx1"/>
                </a:solidFill>
                <a:latin typeface="Times New Roman" panose="02020603050405020304" pitchFamily="18" charset="0"/>
                <a:ea typeface="Times New Roman" panose="02020603050405020304" pitchFamily="18" charset="0"/>
              </a:rPr>
              <a:t>ủy</a:t>
            </a:r>
            <a:r>
              <a:rPr lang="en-US" sz="2200" dirty="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Khối Doanh nghiệp Trung ương.</a:t>
            </a: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(3) </a:t>
            </a:r>
            <a:r>
              <a:rPr lang="vi-VN" sz="2200">
                <a:solidFill>
                  <a:schemeClr val="tx1"/>
                </a:solidFill>
                <a:latin typeface="Times New Roman" panose="02020603050405020304" pitchFamily="18" charset="0"/>
                <a:ea typeface="Times New Roman" panose="02020603050405020304" pitchFamily="18" charset="0"/>
              </a:rPr>
              <a:t>Kết </a:t>
            </a:r>
            <a:r>
              <a:rPr lang="vi-VN" sz="2200" dirty="0">
                <a:solidFill>
                  <a:schemeClr val="tx1"/>
                </a:solidFill>
                <a:latin typeface="Times New Roman" panose="02020603050405020304" pitchFamily="18" charset="0"/>
                <a:ea typeface="Times New Roman" panose="02020603050405020304" pitchFamily="18" charset="0"/>
              </a:rPr>
              <a:t>thúc hoạt động của các đảng đoàn, ban c</a:t>
            </a:r>
            <a:r>
              <a:rPr lang="en-US" sz="2200" dirty="0">
                <a:solidFill>
                  <a:schemeClr val="tx1"/>
                </a:solidFill>
                <a:latin typeface="Times New Roman" panose="02020603050405020304" pitchFamily="18" charset="0"/>
                <a:ea typeface="Times New Roman" panose="02020603050405020304" pitchFamily="18" charset="0"/>
              </a:rPr>
              <a:t>á</a:t>
            </a:r>
            <a:r>
              <a:rPr lang="vi-VN" sz="2200" dirty="0">
                <a:solidFill>
                  <a:schemeClr val="tx1"/>
                </a:solidFill>
                <a:latin typeface="Times New Roman" panose="02020603050405020304" pitchFamily="18" charset="0"/>
                <a:ea typeface="Times New Roman" panose="02020603050405020304" pitchFamily="18" charset="0"/>
              </a:rPr>
              <a:t>n sự đảng ở Trung ương; ở cấp t</a:t>
            </a:r>
            <a:r>
              <a:rPr lang="en-US" sz="2200" dirty="0">
                <a:solidFill>
                  <a:schemeClr val="tx1"/>
                </a:solidFill>
                <a:latin typeface="Times New Roman" panose="02020603050405020304" pitchFamily="18" charset="0"/>
                <a:ea typeface="Times New Roman" panose="02020603050405020304" pitchFamily="18" charset="0"/>
              </a:rPr>
              <a:t>ỉ</a:t>
            </a:r>
            <a:r>
              <a:rPr lang="vi-VN" sz="2200" dirty="0">
                <a:solidFill>
                  <a:schemeClr val="tx1"/>
                </a:solidFill>
                <a:latin typeface="Times New Roman" panose="02020603050405020304" pitchFamily="18" charset="0"/>
                <a:ea typeface="Times New Roman" panose="02020603050405020304" pitchFamily="18" charset="0"/>
              </a:rPr>
              <a:t>nh</a:t>
            </a:r>
            <a:endParaRPr lang="en-US" sz="22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(4) </a:t>
            </a:r>
            <a:r>
              <a:rPr lang="vi-VN" sz="2200">
                <a:solidFill>
                  <a:schemeClr val="tx1"/>
                </a:solidFill>
                <a:latin typeface="Times New Roman" panose="02020603050405020304" pitchFamily="18" charset="0"/>
                <a:ea typeface="Times New Roman" panose="02020603050405020304" pitchFamily="18" charset="0"/>
              </a:rPr>
              <a:t>Thành </a:t>
            </a:r>
            <a:r>
              <a:rPr lang="vi-VN" sz="2200" dirty="0">
                <a:solidFill>
                  <a:schemeClr val="tx1"/>
                </a:solidFill>
                <a:latin typeface="Times New Roman" panose="02020603050405020304" pitchFamily="18" charset="0"/>
                <a:ea typeface="Times New Roman" panose="02020603050405020304" pitchFamily="18" charset="0"/>
              </a:rPr>
              <a:t>lập 4 Đảng bộ trực </a:t>
            </a:r>
            <a:r>
              <a:rPr lang="vi-VN" sz="2200">
                <a:solidFill>
                  <a:schemeClr val="tx1"/>
                </a:solidFill>
                <a:latin typeface="Times New Roman" panose="02020603050405020304" pitchFamily="18" charset="0"/>
                <a:ea typeface="Times New Roman" panose="02020603050405020304" pitchFamily="18" charset="0"/>
              </a:rPr>
              <a:t>thuộc BCHTW </a:t>
            </a:r>
            <a:r>
              <a:rPr lang="vi-VN" sz="2200" dirty="0">
                <a:solidFill>
                  <a:schemeClr val="tx1"/>
                </a:solidFill>
                <a:latin typeface="Times New Roman" panose="02020603050405020304" pitchFamily="18" charset="0"/>
                <a:ea typeface="Times New Roman" panose="02020603050405020304" pitchFamily="18" charset="0"/>
              </a:rPr>
              <a:t>Đảng</a:t>
            </a:r>
            <a:r>
              <a:rPr lang="en-US" sz="2200" dirty="0">
                <a:solidFill>
                  <a:schemeClr val="tx1"/>
                </a:solidFill>
                <a:latin typeface="Times New Roman" panose="02020603050405020304" pitchFamily="18" charset="0"/>
                <a:ea typeface="Times New Roman" panose="02020603050405020304" pitchFamily="18" charset="0"/>
              </a:rPr>
              <a:t>: </a:t>
            </a:r>
            <a:r>
              <a:rPr lang="vi-VN" sz="2200" dirty="0">
                <a:solidFill>
                  <a:srgbClr val="FF0000"/>
                </a:solidFill>
                <a:latin typeface="Times New Roman" panose="02020603050405020304" pitchFamily="18" charset="0"/>
                <a:ea typeface="Times New Roman" panose="02020603050405020304" pitchFamily="18" charset="0"/>
              </a:rPr>
              <a:t>Đảng bộ các cơ quan Đảng Trung ương; Đảng bộ Quốc hội; Đảng bộ Chính phủ; Đảng bộ Mặt trận Tổ quốc, các đoàn thể Trung ương</a:t>
            </a:r>
            <a:r>
              <a:rPr lang="vi-VN" sz="2200" dirty="0">
                <a:solidFill>
                  <a:schemeClr val="tx1"/>
                </a:solidFill>
                <a:latin typeface="Times New Roman" panose="02020603050405020304" pitchFamily="18" charset="0"/>
                <a:ea typeface="Times New Roman" panose="02020603050405020304" pitchFamily="18" charset="0"/>
              </a:rPr>
              <a:t>.</a:t>
            </a: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(5) </a:t>
            </a:r>
            <a:r>
              <a:rPr lang="vi-VN" sz="2200">
                <a:solidFill>
                  <a:schemeClr val="tx1"/>
                </a:solidFill>
                <a:latin typeface="Times New Roman" panose="02020603050405020304" pitchFamily="18" charset="0"/>
                <a:ea typeface="Times New Roman" panose="02020603050405020304" pitchFamily="18" charset="0"/>
              </a:rPr>
              <a:t>Hợp </a:t>
            </a:r>
            <a:r>
              <a:rPr lang="vi-VN" sz="2200" dirty="0">
                <a:solidFill>
                  <a:schemeClr val="tx1"/>
                </a:solidFill>
                <a:latin typeface="Times New Roman" panose="02020603050405020304" pitchFamily="18" charset="0"/>
                <a:ea typeface="Times New Roman" panose="02020603050405020304" pitchFamily="18" charset="0"/>
              </a:rPr>
              <a:t>nhất Ban Tuyên giáo Trung ương và Ban Dân vận Trung ương thành </a:t>
            </a:r>
            <a:r>
              <a:rPr lang="vi-VN" sz="2200" dirty="0">
                <a:solidFill>
                  <a:srgbClr val="FF0000"/>
                </a:solidFill>
                <a:latin typeface="Times New Roman" panose="02020603050405020304" pitchFamily="18" charset="0"/>
                <a:ea typeface="Times New Roman" panose="02020603050405020304" pitchFamily="18" charset="0"/>
              </a:rPr>
              <a:t>Ban Tuyên giáo và Dân vận Trung ương.</a:t>
            </a: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(6) </a:t>
            </a:r>
            <a:r>
              <a:rPr lang="vi-VN" sz="2200">
                <a:solidFill>
                  <a:schemeClr val="tx1"/>
                </a:solidFill>
                <a:latin typeface="Times New Roman" panose="02020603050405020304" pitchFamily="18" charset="0"/>
                <a:ea typeface="Times New Roman" panose="02020603050405020304" pitchFamily="18" charset="0"/>
              </a:rPr>
              <a:t>Bổ </a:t>
            </a:r>
            <a:r>
              <a:rPr lang="vi-VN" sz="2200" dirty="0">
                <a:solidFill>
                  <a:schemeClr val="tx1"/>
                </a:solidFill>
                <a:latin typeface="Times New Roman" panose="02020603050405020304" pitchFamily="18" charset="0"/>
                <a:ea typeface="Times New Roman" panose="02020603050405020304" pitchFamily="18" charset="0"/>
              </a:rPr>
              <a:t>sung một số chức năng, nhiệm vụ mới và đổi tên Ban Kinh tế Trung ương thành </a:t>
            </a:r>
            <a:r>
              <a:rPr lang="vi-VN" sz="2200" dirty="0">
                <a:solidFill>
                  <a:srgbClr val="FF0000"/>
                </a:solidFill>
                <a:latin typeface="Times New Roman" panose="02020603050405020304" pitchFamily="18" charset="0"/>
                <a:ea typeface="Times New Roman" panose="02020603050405020304" pitchFamily="18" charset="0"/>
              </a:rPr>
              <a:t>Ban Chính sách, chiến lược Trung ương.</a:t>
            </a:r>
            <a:endParaRPr lang="en-US" sz="2200" dirty="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3746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wipe(down)">
                                      <p:cBhvr>
                                        <p:cTn id="32" dur="500"/>
                                        <p:tgtEl>
                                          <p:spTgt spid="6">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wipe(dow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wipe(down)">
                                      <p:cBhvr>
                                        <p:cTn id="4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9B5061-0699-B112-F726-65831E0C7B62}"/>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4F2B7C3-3894-E500-D610-DE6AF3DABF9A}"/>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spcBef>
                <a:spcPts val="1000"/>
              </a:spcBef>
              <a:tabLst>
                <a:tab pos="574675" algn="l"/>
              </a:tabLst>
              <a:defRPr/>
            </a:pPr>
            <a:r>
              <a:rPr lang="en-US" sz="2200">
                <a:solidFill>
                  <a:srgbClr val="FF0000"/>
                </a:solidFill>
                <a:latin typeface="Times New Roman" panose="02020603050405020304" pitchFamily="18" charset="0"/>
                <a:ea typeface="Times New Roman" panose="02020603050405020304" pitchFamily="18" charset="0"/>
              </a:rPr>
              <a:t>	Hai là, đ</a:t>
            </a:r>
            <a:r>
              <a:rPr lang="vi-VN" sz="2200">
                <a:solidFill>
                  <a:srgbClr val="FF0000"/>
                </a:solidFill>
                <a:latin typeface="Times New Roman" panose="02020603050405020304" pitchFamily="18" charset="0"/>
                <a:ea typeface="Times New Roman" panose="02020603050405020304" pitchFamily="18" charset="0"/>
              </a:rPr>
              <a:t>ối </a:t>
            </a:r>
            <a:r>
              <a:rPr lang="vi-VN" sz="2200" dirty="0">
                <a:solidFill>
                  <a:srgbClr val="FF0000"/>
                </a:solidFill>
                <a:latin typeface="Times New Roman" panose="02020603050405020304" pitchFamily="18" charset="0"/>
                <a:ea typeface="Times New Roman" panose="02020603050405020304" pitchFamily="18" charset="0"/>
              </a:rPr>
              <a:t>với các cơ quan của Quốc hội</a:t>
            </a:r>
            <a:endParaRPr lang="en-US" sz="2200" dirty="0">
              <a:solidFill>
                <a:srgbClr val="FF0000"/>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(1)</a:t>
            </a:r>
            <a:r>
              <a:rPr lang="vi-VN" sz="220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Kết thúc hoạt động của Uỷ bạn Đối ngoại: Chuyển nhiệm vụ về </a:t>
            </a:r>
            <a:r>
              <a:rPr lang="en-US" sz="2200" dirty="0" err="1">
                <a:solidFill>
                  <a:schemeClr val="tx1"/>
                </a:solidFill>
                <a:latin typeface="Times New Roman" panose="02020603050405020304" pitchFamily="18" charset="0"/>
                <a:ea typeface="Times New Roman" panose="02020603050405020304" pitchFamily="18" charset="0"/>
              </a:rPr>
              <a:t>Ủy</a:t>
            </a:r>
            <a:r>
              <a:rPr lang="vi-VN" sz="2200" dirty="0">
                <a:solidFill>
                  <a:schemeClr val="tx1"/>
                </a:solidFill>
                <a:latin typeface="Times New Roman" panose="02020603050405020304" pitchFamily="18" charset="0"/>
                <a:ea typeface="Times New Roman" panose="02020603050405020304" pitchFamily="18" charset="0"/>
              </a:rPr>
              <a:t> ban</a:t>
            </a:r>
            <a:r>
              <a:rPr lang="en-US" sz="2200" dirty="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Quốc phòng, An ninh, Văn phòng Quốc hội, Bộ Ngoại giao; đổi tên </a:t>
            </a:r>
            <a:r>
              <a:rPr lang="en-US" sz="2200" dirty="0" err="1">
                <a:solidFill>
                  <a:schemeClr val="tx1"/>
                </a:solidFill>
                <a:latin typeface="Times New Roman" panose="02020603050405020304" pitchFamily="18" charset="0"/>
                <a:ea typeface="Times New Roman" panose="02020603050405020304" pitchFamily="18" charset="0"/>
              </a:rPr>
              <a:t>Ủy</a:t>
            </a:r>
            <a:r>
              <a:rPr lang="vi-VN" sz="2200" dirty="0">
                <a:solidFill>
                  <a:schemeClr val="tx1"/>
                </a:solidFill>
                <a:latin typeface="Times New Roman" panose="02020603050405020304" pitchFamily="18" charset="0"/>
                <a:ea typeface="Times New Roman" panose="02020603050405020304" pitchFamily="18" charset="0"/>
              </a:rPr>
              <a:t> ban Quốc phòng và An ninh thành </a:t>
            </a:r>
            <a:r>
              <a:rPr lang="vi-VN" sz="2200" dirty="0">
                <a:solidFill>
                  <a:srgbClr val="FF0000"/>
                </a:solidFill>
                <a:latin typeface="Times New Roman" panose="02020603050405020304" pitchFamily="18" charset="0"/>
                <a:ea typeface="Times New Roman" panose="02020603050405020304" pitchFamily="18" charset="0"/>
              </a:rPr>
              <a:t>Uỷ ban Quốc phòng, An ninh và Đối ngoại.</a:t>
            </a:r>
            <a:endParaRPr lang="en-US" sz="2200" dirty="0">
              <a:solidFill>
                <a:srgbClr val="FF0000"/>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(2)</a:t>
            </a:r>
            <a:r>
              <a:rPr lang="vi-VN" sz="220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Sáp nhập Uỷ ban Pháp luật và </a:t>
            </a:r>
            <a:r>
              <a:rPr lang="en-US" sz="2200" dirty="0" err="1">
                <a:solidFill>
                  <a:schemeClr val="tx1"/>
                </a:solidFill>
                <a:latin typeface="Times New Roman" panose="02020603050405020304" pitchFamily="18" charset="0"/>
                <a:ea typeface="Times New Roman" panose="02020603050405020304" pitchFamily="18" charset="0"/>
              </a:rPr>
              <a:t>Ủy</a:t>
            </a:r>
            <a:r>
              <a:rPr lang="vi-VN" sz="2200" dirty="0">
                <a:solidFill>
                  <a:schemeClr val="tx1"/>
                </a:solidFill>
                <a:latin typeface="Times New Roman" panose="02020603050405020304" pitchFamily="18" charset="0"/>
                <a:ea typeface="Times New Roman" panose="02020603050405020304" pitchFamily="18" charset="0"/>
              </a:rPr>
              <a:t> ban Tư pháp thành </a:t>
            </a:r>
            <a:r>
              <a:rPr lang="en-US" sz="2200" dirty="0" err="1">
                <a:solidFill>
                  <a:srgbClr val="FF0000"/>
                </a:solidFill>
                <a:latin typeface="Times New Roman" panose="02020603050405020304" pitchFamily="18" charset="0"/>
                <a:ea typeface="Times New Roman" panose="02020603050405020304" pitchFamily="18" charset="0"/>
              </a:rPr>
              <a:t>Ủy</a:t>
            </a:r>
            <a:r>
              <a:rPr lang="vi-VN" sz="2200" dirty="0">
                <a:solidFill>
                  <a:srgbClr val="FF0000"/>
                </a:solidFill>
                <a:latin typeface="Times New Roman" panose="02020603050405020304" pitchFamily="18" charset="0"/>
                <a:ea typeface="Times New Roman" panose="02020603050405020304" pitchFamily="18" charset="0"/>
              </a:rPr>
              <a:t> ban Pháp luật và Tư pháp; </a:t>
            </a:r>
            <a:r>
              <a:rPr lang="en-US" sz="2200" dirty="0" err="1">
                <a:solidFill>
                  <a:schemeClr val="tx1"/>
                </a:solidFill>
                <a:latin typeface="Times New Roman" panose="02020603050405020304" pitchFamily="18" charset="0"/>
                <a:ea typeface="Times New Roman" panose="02020603050405020304" pitchFamily="18" charset="0"/>
              </a:rPr>
              <a:t>Ủy</a:t>
            </a:r>
            <a:r>
              <a:rPr lang="vi-VN" sz="2200" dirty="0">
                <a:solidFill>
                  <a:schemeClr val="tx1"/>
                </a:solidFill>
                <a:latin typeface="Times New Roman" panose="02020603050405020304" pitchFamily="18" charset="0"/>
                <a:ea typeface="Times New Roman" panose="02020603050405020304" pitchFamily="18" charset="0"/>
              </a:rPr>
              <a:t> ban Kinh tế và </a:t>
            </a:r>
            <a:r>
              <a:rPr lang="en-US" sz="2200" dirty="0" err="1">
                <a:solidFill>
                  <a:schemeClr val="tx1"/>
                </a:solidFill>
                <a:latin typeface="Times New Roman" panose="02020603050405020304" pitchFamily="18" charset="0"/>
                <a:ea typeface="Times New Roman" panose="02020603050405020304" pitchFamily="18" charset="0"/>
              </a:rPr>
              <a:t>Ủy</a:t>
            </a:r>
            <a:r>
              <a:rPr lang="vi-VN" sz="2200" dirty="0">
                <a:solidFill>
                  <a:schemeClr val="tx1"/>
                </a:solidFill>
                <a:latin typeface="Times New Roman" panose="02020603050405020304" pitchFamily="18" charset="0"/>
                <a:ea typeface="Times New Roman" panose="02020603050405020304" pitchFamily="18" charset="0"/>
              </a:rPr>
              <a:t> ban Tài chính, Ngân sách thành </a:t>
            </a:r>
            <a:r>
              <a:rPr lang="en-US" sz="2200" dirty="0" err="1">
                <a:solidFill>
                  <a:srgbClr val="FF0000"/>
                </a:solidFill>
                <a:latin typeface="Times New Roman" panose="02020603050405020304" pitchFamily="18" charset="0"/>
                <a:ea typeface="Times New Roman" panose="02020603050405020304" pitchFamily="18" charset="0"/>
              </a:rPr>
              <a:t>Ủy</a:t>
            </a:r>
            <a:r>
              <a:rPr lang="vi-VN" sz="2200" dirty="0">
                <a:solidFill>
                  <a:srgbClr val="FF0000"/>
                </a:solidFill>
                <a:latin typeface="Times New Roman" panose="02020603050405020304" pitchFamily="18" charset="0"/>
                <a:ea typeface="Times New Roman" panose="02020603050405020304" pitchFamily="18" charset="0"/>
              </a:rPr>
              <a:t> ban Kinh tế và Tài chính</a:t>
            </a:r>
            <a:r>
              <a:rPr lang="vi-VN" sz="2200" dirty="0">
                <a:solidFill>
                  <a:schemeClr val="tx1"/>
                </a:solidFill>
                <a:latin typeface="Times New Roman" panose="02020603050405020304" pitchFamily="18" charset="0"/>
                <a:ea typeface="Times New Roman" panose="02020603050405020304" pitchFamily="18" charset="0"/>
              </a:rPr>
              <a:t>; Uỷ ban Xã hội và </a:t>
            </a:r>
            <a:r>
              <a:rPr lang="en-US" sz="2200" dirty="0" err="1">
                <a:solidFill>
                  <a:schemeClr val="tx1"/>
                </a:solidFill>
                <a:latin typeface="Times New Roman" panose="02020603050405020304" pitchFamily="18" charset="0"/>
                <a:ea typeface="Times New Roman" panose="02020603050405020304" pitchFamily="18" charset="0"/>
              </a:rPr>
              <a:t>Ủy</a:t>
            </a:r>
            <a:r>
              <a:rPr lang="vi-VN" sz="2200" dirty="0">
                <a:solidFill>
                  <a:schemeClr val="tx1"/>
                </a:solidFill>
                <a:latin typeface="Times New Roman" panose="02020603050405020304" pitchFamily="18" charset="0"/>
                <a:ea typeface="Times New Roman" panose="02020603050405020304" pitchFamily="18" charset="0"/>
              </a:rPr>
              <a:t> ban Văn hóa, Giáo dục thành </a:t>
            </a:r>
            <a:r>
              <a:rPr lang="en-US" sz="2200" dirty="0" err="1">
                <a:solidFill>
                  <a:srgbClr val="FF0000"/>
                </a:solidFill>
                <a:latin typeface="Times New Roman" panose="02020603050405020304" pitchFamily="18" charset="0"/>
                <a:ea typeface="Times New Roman" panose="02020603050405020304" pitchFamily="18" charset="0"/>
              </a:rPr>
              <a:t>Ủy</a:t>
            </a:r>
            <a:r>
              <a:rPr lang="vi-VN" sz="2200" dirty="0">
                <a:solidFill>
                  <a:srgbClr val="FF0000"/>
                </a:solidFill>
                <a:latin typeface="Times New Roman" panose="02020603050405020304" pitchFamily="18" charset="0"/>
                <a:ea typeface="Times New Roman" panose="02020603050405020304" pitchFamily="18" charset="0"/>
              </a:rPr>
              <a:t> ban </a:t>
            </a:r>
            <a:r>
              <a:rPr lang="vi-VN" sz="2200">
                <a:solidFill>
                  <a:srgbClr val="FF0000"/>
                </a:solidFill>
                <a:latin typeface="Times New Roman" panose="02020603050405020304" pitchFamily="18" charset="0"/>
                <a:ea typeface="Times New Roman" panose="02020603050405020304" pitchFamily="18" charset="0"/>
              </a:rPr>
              <a:t>Văn h</a:t>
            </a:r>
            <a:r>
              <a:rPr lang="en-US" sz="2200">
                <a:solidFill>
                  <a:srgbClr val="FF0000"/>
                </a:solidFill>
                <a:latin typeface="Times New Roman" panose="02020603050405020304" pitchFamily="18" charset="0"/>
                <a:ea typeface="Times New Roman" panose="02020603050405020304" pitchFamily="18" charset="0"/>
              </a:rPr>
              <a:t>óa</a:t>
            </a:r>
            <a:r>
              <a:rPr lang="vi-VN" sz="2200">
                <a:solidFill>
                  <a:srgbClr val="FF0000"/>
                </a:solidFill>
                <a:latin typeface="Times New Roman" panose="02020603050405020304" pitchFamily="18" charset="0"/>
                <a:ea typeface="Times New Roman" panose="02020603050405020304" pitchFamily="18" charset="0"/>
              </a:rPr>
              <a:t> </a:t>
            </a:r>
            <a:r>
              <a:rPr lang="vi-VN" sz="2200" dirty="0">
                <a:solidFill>
                  <a:srgbClr val="FF0000"/>
                </a:solidFill>
                <a:latin typeface="Times New Roman" panose="02020603050405020304" pitchFamily="18" charset="0"/>
                <a:ea typeface="Times New Roman" panose="02020603050405020304" pitchFamily="18" charset="0"/>
              </a:rPr>
              <a:t>và Xã hội</a:t>
            </a:r>
            <a:r>
              <a:rPr lang="vi-VN" sz="2200" dirty="0">
                <a:solidFill>
                  <a:schemeClr val="tx1"/>
                </a:solidFill>
                <a:latin typeface="Times New Roman" panose="02020603050405020304" pitchFamily="18" charset="0"/>
                <a:ea typeface="Times New Roman" panose="02020603050405020304" pitchFamily="18" charset="0"/>
              </a:rPr>
              <a:t>.</a:t>
            </a:r>
            <a:endParaRPr lang="en-US" sz="22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(3)</a:t>
            </a:r>
            <a:r>
              <a:rPr lang="vi-VN" sz="220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Đ</a:t>
            </a:r>
            <a:r>
              <a:rPr lang="en-US" sz="2200" dirty="0">
                <a:solidFill>
                  <a:schemeClr val="tx1"/>
                </a:solidFill>
                <a:latin typeface="Times New Roman" panose="02020603050405020304" pitchFamily="18" charset="0"/>
                <a:ea typeface="Times New Roman" panose="02020603050405020304" pitchFamily="18" charset="0"/>
              </a:rPr>
              <a:t>ổ</a:t>
            </a:r>
            <a:r>
              <a:rPr lang="vi-VN" sz="2200" dirty="0">
                <a:solidFill>
                  <a:schemeClr val="tx1"/>
                </a:solidFill>
                <a:latin typeface="Times New Roman" panose="02020603050405020304" pitchFamily="18" charset="0"/>
                <a:ea typeface="Times New Roman" panose="02020603050405020304" pitchFamily="18" charset="0"/>
              </a:rPr>
              <a:t>i tên và nâng cấp 2 cơ quan trực thuộc </a:t>
            </a:r>
            <a:r>
              <a:rPr lang="en-US" sz="2200" dirty="0" err="1">
                <a:solidFill>
                  <a:schemeClr val="tx1"/>
                </a:solidFill>
                <a:latin typeface="Times New Roman" panose="02020603050405020304" pitchFamily="18" charset="0"/>
                <a:ea typeface="Times New Roman" panose="02020603050405020304" pitchFamily="18" charset="0"/>
              </a:rPr>
              <a:t>Ủy</a:t>
            </a:r>
            <a:r>
              <a:rPr lang="vi-VN" sz="2200" dirty="0">
                <a:solidFill>
                  <a:schemeClr val="tx1"/>
                </a:solidFill>
                <a:latin typeface="Times New Roman" panose="02020603050405020304" pitchFamily="18" charset="0"/>
                <a:ea typeface="Times New Roman" panose="02020603050405020304" pitchFamily="18" charset="0"/>
              </a:rPr>
              <a:t> ban Thường vụ Quốc hội:</a:t>
            </a:r>
            <a:r>
              <a:rPr lang="en-US" sz="2200" dirty="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Ban Dân nguyện thành </a:t>
            </a:r>
            <a:r>
              <a:rPr lang="vi-VN" sz="2200" dirty="0">
                <a:solidFill>
                  <a:srgbClr val="FF0000"/>
                </a:solidFill>
                <a:latin typeface="Times New Roman" panose="02020603050405020304" pitchFamily="18" charset="0"/>
                <a:ea typeface="Times New Roman" panose="02020603050405020304" pitchFamily="18" charset="0"/>
              </a:rPr>
              <a:t>Uỷ ban Dân nguyện và Giám sát </a:t>
            </a:r>
            <a:r>
              <a:rPr lang="vi-VN" sz="2200" dirty="0">
                <a:solidFill>
                  <a:schemeClr val="tx1"/>
                </a:solidFill>
                <a:latin typeface="Times New Roman" panose="02020603050405020304" pitchFamily="18" charset="0"/>
                <a:ea typeface="Times New Roman" panose="02020603050405020304" pitchFamily="18" charset="0"/>
              </a:rPr>
              <a:t>của Qu</a:t>
            </a:r>
            <a:r>
              <a:rPr lang="en-US" sz="2200" dirty="0">
                <a:solidFill>
                  <a:schemeClr val="tx1"/>
                </a:solidFill>
                <a:latin typeface="Times New Roman" panose="02020603050405020304" pitchFamily="18" charset="0"/>
                <a:ea typeface="Times New Roman" panose="02020603050405020304" pitchFamily="18" charset="0"/>
              </a:rPr>
              <a:t>ố</a:t>
            </a:r>
            <a:r>
              <a:rPr lang="vi-VN" sz="2200" dirty="0">
                <a:solidFill>
                  <a:schemeClr val="tx1"/>
                </a:solidFill>
                <a:latin typeface="Times New Roman" panose="02020603050405020304" pitchFamily="18" charset="0"/>
                <a:ea typeface="Times New Roman" panose="02020603050405020304" pitchFamily="18" charset="0"/>
              </a:rPr>
              <a:t>c hội; Ban Công tác đại biểu thành </a:t>
            </a:r>
            <a:r>
              <a:rPr lang="en-US" sz="2200" dirty="0" err="1">
                <a:solidFill>
                  <a:srgbClr val="FF0000"/>
                </a:solidFill>
                <a:latin typeface="Times New Roman" panose="02020603050405020304" pitchFamily="18" charset="0"/>
                <a:ea typeface="Times New Roman" panose="02020603050405020304" pitchFamily="18" charset="0"/>
              </a:rPr>
              <a:t>Ủy</a:t>
            </a:r>
            <a:r>
              <a:rPr lang="vi-VN" sz="2200" dirty="0">
                <a:solidFill>
                  <a:srgbClr val="FF0000"/>
                </a:solidFill>
                <a:latin typeface="Times New Roman" panose="02020603050405020304" pitchFamily="18" charset="0"/>
                <a:ea typeface="Times New Roman" panose="02020603050405020304" pitchFamily="18" charset="0"/>
              </a:rPr>
              <a:t> ban Công tác đại biểu của Quốc hội.</a:t>
            </a:r>
            <a:endParaRPr lang="en-US" sz="2200" dirty="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91259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BD08D-8F63-F0A3-58C7-CC9C45390CFE}"/>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1D11B45-DB85-0AD7-6E89-7EAF1E2A45E2}"/>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spcBef>
                <a:spcPts val="1000"/>
              </a:spcBef>
              <a:tabLst>
                <a:tab pos="574675" algn="l"/>
              </a:tabLst>
              <a:defRPr/>
            </a:pPr>
            <a:r>
              <a:rPr lang="en-US" sz="2200">
                <a:solidFill>
                  <a:srgbClr val="FF0000"/>
                </a:solidFill>
                <a:latin typeface="Times New Roman" panose="02020603050405020304" pitchFamily="18" charset="0"/>
                <a:ea typeface="Times New Roman" panose="02020603050405020304" pitchFamily="18" charset="0"/>
              </a:rPr>
              <a:t>	Ba là,</a:t>
            </a:r>
            <a:r>
              <a:rPr lang="vi-VN" sz="2200">
                <a:solidFill>
                  <a:srgbClr val="FF0000"/>
                </a:solidFill>
                <a:latin typeface="Times New Roman" panose="02020603050405020304" pitchFamily="18" charset="0"/>
                <a:ea typeface="Times New Roman" panose="02020603050405020304" pitchFamily="18" charset="0"/>
              </a:rPr>
              <a:t> </a:t>
            </a:r>
            <a:r>
              <a:rPr lang="en-US" sz="2200" dirty="0">
                <a:solidFill>
                  <a:srgbClr val="FF0000"/>
                </a:solidFill>
                <a:latin typeface="Times New Roman" panose="02020603050405020304" pitchFamily="18" charset="0"/>
                <a:ea typeface="Times New Roman" panose="02020603050405020304" pitchFamily="18" charset="0"/>
              </a:rPr>
              <a:t>đ</a:t>
            </a:r>
            <a:r>
              <a:rPr lang="vi-VN" sz="2200">
                <a:solidFill>
                  <a:srgbClr val="FF0000"/>
                </a:solidFill>
                <a:latin typeface="Times New Roman" panose="02020603050405020304" pitchFamily="18" charset="0"/>
                <a:ea typeface="Times New Roman" panose="02020603050405020304" pitchFamily="18" charset="0"/>
              </a:rPr>
              <a:t>ối </a:t>
            </a:r>
            <a:r>
              <a:rPr lang="vi-VN" sz="2200" dirty="0">
                <a:solidFill>
                  <a:srgbClr val="FF0000"/>
                </a:solidFill>
                <a:latin typeface="Times New Roman" panose="02020603050405020304" pitchFamily="18" charset="0"/>
                <a:ea typeface="Times New Roman" panose="02020603050405020304" pitchFamily="18" charset="0"/>
              </a:rPr>
              <a:t>với các cơ quan của Chính phủ</a:t>
            </a:r>
            <a:endParaRPr lang="en-US" sz="2200" dirty="0">
              <a:solidFill>
                <a:srgbClr val="FF0000"/>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(1)</a:t>
            </a:r>
            <a:r>
              <a:rPr lang="vi-VN" sz="220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Hợp nhất các bộ: Bộ Kế hoạch và Đầu tư và Bộ Tài chính thành </a:t>
            </a:r>
            <a:r>
              <a:rPr lang="vi-VN" sz="2200" dirty="0">
                <a:solidFill>
                  <a:srgbClr val="FF0000"/>
                </a:solidFill>
                <a:latin typeface="Times New Roman" panose="02020603050405020304" pitchFamily="18" charset="0"/>
                <a:ea typeface="Times New Roman" panose="02020603050405020304" pitchFamily="18" charset="0"/>
              </a:rPr>
              <a:t>Bộ Tài chính</a:t>
            </a:r>
            <a:r>
              <a:rPr lang="vi-VN" sz="2200" dirty="0">
                <a:solidFill>
                  <a:schemeClr val="tx1"/>
                </a:solidFill>
                <a:latin typeface="Times New Roman" panose="02020603050405020304" pitchFamily="18" charset="0"/>
                <a:ea typeface="Times New Roman" panose="02020603050405020304" pitchFamily="18" charset="0"/>
              </a:rPr>
              <a:t>; Bộ Xây dựng và Bộ Giao thông vận tải thành </a:t>
            </a:r>
            <a:r>
              <a:rPr lang="vi-VN" sz="2200" dirty="0">
                <a:solidFill>
                  <a:srgbClr val="FF0000"/>
                </a:solidFill>
                <a:latin typeface="Times New Roman" panose="02020603050405020304" pitchFamily="18" charset="0"/>
                <a:ea typeface="Times New Roman" panose="02020603050405020304" pitchFamily="18" charset="0"/>
              </a:rPr>
              <a:t>Bộ Xây dựng</a:t>
            </a:r>
            <a:r>
              <a:rPr lang="vi-VN" sz="2200" dirty="0">
                <a:solidFill>
                  <a:schemeClr val="tx1"/>
                </a:solidFill>
                <a:latin typeface="Times New Roman" panose="02020603050405020304" pitchFamily="18" charset="0"/>
                <a:ea typeface="Times New Roman" panose="02020603050405020304" pitchFamily="18" charset="0"/>
              </a:rPr>
              <a:t>; Bộ Nông nghiệp và Phát triển nông thôn và Bộ Tài nguyên và Môi trường thành </a:t>
            </a:r>
            <a:r>
              <a:rPr lang="vi-VN" sz="2200" dirty="0">
                <a:solidFill>
                  <a:srgbClr val="FF0000"/>
                </a:solidFill>
                <a:latin typeface="Times New Roman" panose="02020603050405020304" pitchFamily="18" charset="0"/>
                <a:ea typeface="Times New Roman" panose="02020603050405020304" pitchFamily="18" charset="0"/>
              </a:rPr>
              <a:t>Bộ Nông nghiệp và Môi trường</a:t>
            </a:r>
            <a:r>
              <a:rPr lang="vi-VN" sz="2200" dirty="0">
                <a:solidFill>
                  <a:schemeClr val="tx1"/>
                </a:solidFill>
                <a:latin typeface="Times New Roman" panose="02020603050405020304" pitchFamily="18" charset="0"/>
                <a:ea typeface="Times New Roman" panose="02020603050405020304" pitchFamily="18" charset="0"/>
              </a:rPr>
              <a:t>; Bộ Thông tin và Truyền thông và Bộ Khoa học và Công nghệ thành </a:t>
            </a:r>
            <a:r>
              <a:rPr lang="vi-VN" sz="2200" dirty="0">
                <a:solidFill>
                  <a:srgbClr val="FF0000"/>
                </a:solidFill>
                <a:latin typeface="Times New Roman" panose="02020603050405020304" pitchFamily="18" charset="0"/>
                <a:ea typeface="Times New Roman" panose="02020603050405020304" pitchFamily="18" charset="0"/>
              </a:rPr>
              <a:t>Bộ Khoa học và Công nghệ</a:t>
            </a:r>
            <a:r>
              <a:rPr lang="vi-VN" sz="2200" dirty="0">
                <a:solidFill>
                  <a:schemeClr val="tx1"/>
                </a:solidFill>
                <a:latin typeface="Times New Roman" panose="02020603050405020304" pitchFamily="18" charset="0"/>
                <a:ea typeface="Times New Roman" panose="02020603050405020304" pitchFamily="18" charset="0"/>
              </a:rPr>
              <a:t>; Bộ Lao động Thương binh và Xã hội và Bộ Nội vụ thành </a:t>
            </a:r>
            <a:r>
              <a:rPr lang="vi-VN" sz="2200" dirty="0">
                <a:solidFill>
                  <a:srgbClr val="FF0000"/>
                </a:solidFill>
                <a:latin typeface="Times New Roman" panose="02020603050405020304" pitchFamily="18" charset="0"/>
                <a:ea typeface="Times New Roman" panose="02020603050405020304" pitchFamily="18" charset="0"/>
              </a:rPr>
              <a:t>Bộ Nội vụ</a:t>
            </a:r>
            <a:r>
              <a:rPr lang="vi-VN" sz="2200" dirty="0">
                <a:solidFill>
                  <a:schemeClr val="tx1"/>
                </a:solidFill>
                <a:latin typeface="Times New Roman" panose="02020603050405020304" pitchFamily="18" charset="0"/>
                <a:ea typeface="Times New Roman" panose="02020603050405020304" pitchFamily="18" charset="0"/>
              </a:rPr>
              <a:t>.</a:t>
            </a:r>
            <a:endParaRPr lang="en-US" sz="22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(2)</a:t>
            </a:r>
            <a:r>
              <a:rPr lang="vi-VN" sz="220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Thành lập </a:t>
            </a:r>
            <a:r>
              <a:rPr lang="vi-VN" sz="2200" dirty="0">
                <a:solidFill>
                  <a:srgbClr val="FF0000"/>
                </a:solidFill>
                <a:latin typeface="Times New Roman" panose="02020603050405020304" pitchFamily="18" charset="0"/>
                <a:ea typeface="Times New Roman" panose="02020603050405020304" pitchFamily="18" charset="0"/>
              </a:rPr>
              <a:t>Bộ Dân tộc và Tôn giáo </a:t>
            </a:r>
            <a:r>
              <a:rPr lang="vi-VN" sz="2200" dirty="0">
                <a:solidFill>
                  <a:schemeClr val="tx1"/>
                </a:solidFill>
                <a:latin typeface="Times New Roman" panose="02020603050405020304" pitchFamily="18" charset="0"/>
                <a:ea typeface="Times New Roman" panose="02020603050405020304" pitchFamily="18" charset="0"/>
              </a:rPr>
              <a:t>trên cơ sở </a:t>
            </a:r>
            <a:r>
              <a:rPr lang="en-US" sz="2200" dirty="0" err="1">
                <a:solidFill>
                  <a:schemeClr val="tx1"/>
                </a:solidFill>
                <a:latin typeface="Times New Roman" panose="02020603050405020304" pitchFamily="18" charset="0"/>
                <a:ea typeface="Times New Roman" panose="02020603050405020304" pitchFamily="18" charset="0"/>
              </a:rPr>
              <a:t>Ủy</a:t>
            </a:r>
            <a:r>
              <a:rPr lang="vi-VN" sz="2200" dirty="0">
                <a:solidFill>
                  <a:schemeClr val="tx1"/>
                </a:solidFill>
                <a:latin typeface="Times New Roman" panose="02020603050405020304" pitchFamily="18" charset="0"/>
                <a:ea typeface="Times New Roman" panose="02020603050405020304" pitchFamily="18" charset="0"/>
              </a:rPr>
              <a:t> ban Dân tộc tiếp nhận thêm chức năng, nhiệm vụ và tổ chức bộ máy quản lý nhà nước về tôn giáo từ</a:t>
            </a:r>
            <a:r>
              <a:rPr lang="en-US" sz="2200" dirty="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Bộ Nội vụ.</a:t>
            </a:r>
            <a:endParaRPr lang="en-US" sz="22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(3)</a:t>
            </a:r>
            <a:r>
              <a:rPr lang="vi-VN" sz="220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Đồng ý chủ trương tổ chức lại hệ thống thanh tra trên cơ sở sắp xếp, tổ chức lại Thanh tra Chính phủ và hệ thống các cơ quan thanh tra địa phương, thanh tra chuyên ngành hiện nay.</a:t>
            </a:r>
            <a:endParaRPr lang="en-US" sz="22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rPr>
              <a:t>	(4)</a:t>
            </a:r>
            <a:r>
              <a:rPr lang="vi-VN" sz="220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Đồng ý chủ trương sắp xếp tổ chức bộ máy công an địa phương theo hướng "tỉnh toàn diện; xã vững mạnh, bám cơ sở", </a:t>
            </a:r>
            <a:r>
              <a:rPr lang="vi-VN" sz="2200" dirty="0">
                <a:solidFill>
                  <a:srgbClr val="FF0000"/>
                </a:solidFill>
                <a:latin typeface="Times New Roman" panose="02020603050405020304" pitchFamily="18" charset="0"/>
                <a:ea typeface="Times New Roman" panose="02020603050405020304" pitchFamily="18" charset="0"/>
              </a:rPr>
              <a:t>không tổ chức công an cấp huyện</a:t>
            </a:r>
            <a:r>
              <a:rPr lang="vi-VN" sz="2200" dirty="0">
                <a:solidFill>
                  <a:schemeClr val="tx1"/>
                </a:solidFill>
                <a:latin typeface="Times New Roman" panose="02020603050405020304" pitchFamily="18" charset="0"/>
                <a:ea typeface="Times New Roman" panose="02020603050405020304" pitchFamily="18" charset="0"/>
              </a:rPr>
              <a:t>. Riêng đối với những huyện đ</a:t>
            </a:r>
            <a:r>
              <a:rPr lang="en-US" sz="2200" dirty="0">
                <a:solidFill>
                  <a:schemeClr val="tx1"/>
                </a:solidFill>
                <a:latin typeface="Times New Roman" panose="02020603050405020304" pitchFamily="18" charset="0"/>
                <a:ea typeface="Times New Roman" panose="02020603050405020304" pitchFamily="18" charset="0"/>
              </a:rPr>
              <a:t>ả</a:t>
            </a:r>
            <a:r>
              <a:rPr lang="vi-VN" sz="2200" dirty="0">
                <a:solidFill>
                  <a:schemeClr val="tx1"/>
                </a:solidFill>
                <a:latin typeface="Times New Roman" panose="02020603050405020304" pitchFamily="18" charset="0"/>
                <a:ea typeface="Times New Roman" panose="02020603050405020304" pitchFamily="18" charset="0"/>
              </a:rPr>
              <a:t>o bố trí </a:t>
            </a:r>
            <a:r>
              <a:rPr lang="vi-VN" sz="2200" dirty="0">
                <a:solidFill>
                  <a:srgbClr val="FF0000"/>
                </a:solidFill>
                <a:latin typeface="Times New Roman" panose="02020603050405020304" pitchFamily="18" charset="0"/>
                <a:ea typeface="Times New Roman" panose="02020603050405020304" pitchFamily="18" charset="0"/>
              </a:rPr>
              <a:t>đồn công an </a:t>
            </a:r>
            <a:r>
              <a:rPr lang="vi-VN" sz="2200" dirty="0">
                <a:solidFill>
                  <a:schemeClr val="tx1"/>
                </a:solidFill>
                <a:latin typeface="Times New Roman" panose="02020603050405020304" pitchFamily="18" charset="0"/>
                <a:ea typeface="Times New Roman" panose="02020603050405020304" pitchFamily="18" charset="0"/>
              </a:rPr>
              <a:t>(do không có đơn vị hành chính cấp xã). Thí điểm không lập tổ chức đảng ở công an quận, huyện, thị xã, thành phố trực thuộc tỉnh, thành phố trực thuộc Trung ương.</a:t>
            </a:r>
            <a:endParaRPr lang="en-US" sz="22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52920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B2A91A-B8F2-D01C-E9B7-FF435C9C902C}"/>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380BFA9-7359-A611-DE41-76B47A703038}"/>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30000"/>
              </a:lnSpc>
              <a:spcBef>
                <a:spcPts val="1000"/>
              </a:spcBef>
              <a:tabLst>
                <a:tab pos="574675" algn="l"/>
              </a:tabLst>
              <a:defRPr/>
            </a:pPr>
            <a:r>
              <a:rPr lang="en-US" sz="22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III. Ngày 14/2/2025, BCT, BBT đã ban hành Kết luận 126 </a:t>
            </a:r>
            <a:r>
              <a:rPr lang="en-US" sz="2200" b="1">
                <a:solidFill>
                  <a:srgbClr val="FF0000"/>
                </a:solidFill>
                <a:latin typeface="Times New Roman" panose="02020603050405020304" pitchFamily="18" charset="0"/>
                <a:cs typeface="Times New Roman" panose="02020603050405020304" pitchFamily="18" charset="0"/>
              </a:rPr>
              <a:t>VỀ MỘT SỐ NỘI DUNG, NHIỆM VỤ TIẾP TỤC SẮP XẾP, TINH GỌN TỔ CHỨC BỘ MÁY CỦA HỆ THỐNG CHÍNH TRỊ NĂM 2025 (2)</a:t>
            </a:r>
          </a:p>
          <a:p>
            <a:r>
              <a:rPr lang="en-US" sz="2200" b="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 Kết luận chỉ rõ: </a:t>
            </a:r>
            <a:r>
              <a:rPr lang="vi-VN" sz="2200">
                <a:solidFill>
                  <a:schemeClr val="tx1"/>
                </a:solidFill>
                <a:latin typeface="Times New Roman" panose="02020603050405020304" pitchFamily="18" charset="0"/>
                <a:cs typeface="Times New Roman" panose="02020603050405020304" pitchFamily="18" charset="0"/>
              </a:rPr>
              <a:t>Thực hiện Kết luận số 121-KL/TW, ngày 24/01/2025 của B</a:t>
            </a:r>
            <a:r>
              <a:rPr lang="en-US" sz="2200">
                <a:solidFill>
                  <a:schemeClr val="tx1"/>
                </a:solidFill>
                <a:latin typeface="Times New Roman" panose="02020603050405020304" pitchFamily="18" charset="0"/>
                <a:cs typeface="Times New Roman" panose="02020603050405020304" pitchFamily="18" charset="0"/>
              </a:rPr>
              <a:t>CHTWĐ</a:t>
            </a:r>
            <a:r>
              <a:rPr lang="vi-VN" sz="2200">
                <a:solidFill>
                  <a:schemeClr val="tx1"/>
                </a:solidFill>
                <a:latin typeface="Times New Roman" panose="02020603050405020304" pitchFamily="18" charset="0"/>
                <a:cs typeface="Times New Roman" panose="02020603050405020304" pitchFamily="18" charset="0"/>
              </a:rPr>
              <a:t> khóa XIII về tổng kết Nghị quyết số 18-NQ/TW của B</a:t>
            </a:r>
            <a:r>
              <a:rPr lang="en-US" sz="2200">
                <a:solidFill>
                  <a:schemeClr val="tx1"/>
                </a:solidFill>
                <a:latin typeface="Times New Roman" panose="02020603050405020304" pitchFamily="18" charset="0"/>
                <a:cs typeface="Times New Roman" panose="02020603050405020304" pitchFamily="18" charset="0"/>
              </a:rPr>
              <a:t>CHTWĐ</a:t>
            </a:r>
            <a:r>
              <a:rPr lang="vi-VN" sz="2200">
                <a:solidFill>
                  <a:schemeClr val="tx1"/>
                </a:solidFill>
                <a:latin typeface="Times New Roman" panose="02020603050405020304" pitchFamily="18" charset="0"/>
                <a:cs typeface="Times New Roman" panose="02020603050405020304" pitchFamily="18" charset="0"/>
              </a:rPr>
              <a:t> khoá XII (gọi tắt là Kết luận số 121-KL/TW), đến nay đã cơ bản hoàn thành sắp xếp tổ chức bộ máy của khối các cơ quan đảng, Mặt trận Tổ quốc ở Trung ương; Quốc hội đang họp xem xét và thông qua việc sửa đổi, bổ sung các quy định pháp luật có liên quan về tổ chức bộ máy các cơ quan nhà nước. Để việc sắp xếp tổ chức bộ máy từ Trung ương đến địa phương hoàn thành trong tháng 02/2025</a:t>
            </a:r>
            <a:r>
              <a:rPr lang="en-US" sz="2200">
                <a:solidFill>
                  <a:schemeClr val="tx1"/>
                </a:solidFill>
                <a:latin typeface="Times New Roman" panose="02020603050405020304" pitchFamily="18" charset="0"/>
                <a:cs typeface="Times New Roman" panose="02020603050405020304" pitchFamily="18" charset="0"/>
              </a:rPr>
              <a:t>, kết luận đã chỉ rõ những việc cần làm.</a:t>
            </a:r>
            <a:endParaRPr lang="en-US" sz="22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200" b="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200" b="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B. Kết luận xác định: </a:t>
            </a:r>
            <a:r>
              <a:rPr lang="en-US" sz="2200" b="1">
                <a:solidFill>
                  <a:schemeClr val="tx1"/>
                </a:solidFill>
                <a:latin typeface="Times New Roman" panose="02020603050405020304" pitchFamily="18" charset="0"/>
                <a:cs typeface="Times New Roman" panose="02020603050405020304" pitchFamily="18" charset="0"/>
              </a:rPr>
              <a:t>Tiếp tục thực hiện sắp xếp, hoàn thiện tổ chức bộ máy của hệ thống chính trị trong năm 2025 và nhiệm kỳ 2025 – 2030 (7)</a:t>
            </a:r>
          </a:p>
          <a:p>
            <a:endParaRPr lang="en-US" sz="2200">
              <a:solidFill>
                <a:schemeClr val="tx1"/>
              </a:solidFill>
              <a:latin typeface="Times New Roman" panose="02020603050405020304" pitchFamily="18" charset="0"/>
              <a:cs typeface="Times New Roman" panose="02020603050405020304" pitchFamily="18" charset="0"/>
            </a:endParaRPr>
          </a:p>
          <a:p>
            <a:r>
              <a:rPr lang="en-US" sz="2200" i="1">
                <a:solidFill>
                  <a:schemeClr val="tx1"/>
                </a:solidFill>
                <a:latin typeface="Times New Roman" panose="02020603050405020304" pitchFamily="18" charset="0"/>
                <a:cs typeface="Times New Roman" panose="02020603050405020304" pitchFamily="18" charset="0"/>
              </a:rPr>
              <a:t>	</a:t>
            </a:r>
            <a:r>
              <a:rPr lang="en-US" sz="2200">
                <a:solidFill>
                  <a:srgbClr val="FF0000"/>
                </a:solidFill>
                <a:latin typeface="Times New Roman" panose="02020603050405020304" pitchFamily="18" charset="0"/>
                <a:cs typeface="Times New Roman" panose="02020603050405020304" pitchFamily="18" charset="0"/>
              </a:rPr>
              <a:t>1.</a:t>
            </a:r>
            <a:r>
              <a:rPr lang="en-US" sz="2200" i="1">
                <a:solidFill>
                  <a:srgbClr val="FF0000"/>
                </a:solidFill>
                <a:latin typeface="Times New Roman" panose="02020603050405020304" pitchFamily="18" charset="0"/>
                <a:cs typeface="Times New Roman" panose="02020603050405020304" pitchFamily="18" charset="0"/>
              </a:rPr>
              <a:t> </a:t>
            </a:r>
            <a:r>
              <a:rPr lang="en-US" sz="2200">
                <a:solidFill>
                  <a:srgbClr val="FF0000"/>
                </a:solidFill>
                <a:latin typeface="Times New Roman" panose="02020603050405020304" pitchFamily="18" charset="0"/>
                <a:cs typeface="Times New Roman" panose="02020603050405020304" pitchFamily="18" charset="0"/>
              </a:rPr>
              <a:t>Giao Đảng uỷ Quốc hội, Đảng uỷ Chính phủ, Đảng uỷ Mặt trận Tổ quốc, các đoàn thể Trung ương, các ban đảng Trung ương, cấp uỷ, tổ chức đảng các cấp </a:t>
            </a:r>
            <a:r>
              <a:rPr lang="en-US" sz="2200">
                <a:solidFill>
                  <a:schemeClr val="tx1"/>
                </a:solidFill>
                <a:latin typeface="Times New Roman" panose="02020603050405020304" pitchFamily="18" charset="0"/>
                <a:cs typeface="Times New Roman" panose="02020603050405020304" pitchFamily="18" charset="0"/>
              </a:rPr>
              <a:t>tiếp tục khẩn trương nghiên cứu, đề xuất sửa đổi, bổ sung các quy định của Đảng, pháp luật của Nhà nước, cơ chế, chính sách liên quan để có cơ sở pháp lý triển khai hoàn thiện mô hình tổng thể của hệ thống chính trị trong thời gian tới, bảo đảm đồng bộ trong quá trình thực hiện tinh gọn tổ chức bộ máy.</a:t>
            </a:r>
            <a:endParaRPr lang="en-US" sz="22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7791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down)">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wipe(down)">
                                      <p:cBhvr>
                                        <p:cTn id="2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D2CCBC-47A2-5CB1-3B71-2FBDB85B4AEB}"/>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B1E326E-53FE-D3AA-6ADE-966D0791148F}"/>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30000"/>
              </a:lnSpc>
              <a:spcBef>
                <a:spcPts val="1000"/>
              </a:spcBef>
              <a:tabLst>
                <a:tab pos="574675" algn="l"/>
              </a:tabLst>
              <a:defRPr/>
            </a:pPr>
            <a:endParaRPr lang="en-US" sz="2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	</a:t>
            </a:r>
            <a:r>
              <a:rPr lang="en-US" sz="2400" dirty="0">
                <a:solidFill>
                  <a:srgbClr val="FF0000"/>
                </a:solidFill>
                <a:latin typeface="Times New Roman" panose="02020603050405020304" pitchFamily="18" charset="0"/>
                <a:cs typeface="Times New Roman" panose="02020603050405020304" pitchFamily="18" charset="0"/>
              </a:rPr>
              <a:t>2. Giao </a:t>
            </a:r>
            <a:r>
              <a:rPr lang="en-US" sz="2400" dirty="0" err="1">
                <a:solidFill>
                  <a:srgbClr val="FF0000"/>
                </a:solidFill>
                <a:latin typeface="Times New Roman" panose="02020603050405020304" pitchFamily="18" charset="0"/>
                <a:cs typeface="Times New Roman" panose="02020603050405020304" pitchFamily="18" charset="0"/>
              </a:rPr>
              <a:t>Đảng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uỷ</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Chính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phủ</a:t>
            </a:r>
            <a:r>
              <a:rPr lang="en-US" sz="2400" dirty="0">
                <a:solidFill>
                  <a:srgbClr val="FF0000"/>
                </a:solidFill>
                <a:latin typeface="Times New Roman" panose="02020603050405020304" pitchFamily="18" charset="0"/>
                <a:cs typeface="Times New Roman" panose="02020603050405020304" pitchFamily="18" charset="0"/>
              </a:rPr>
              <a:t>:</a:t>
            </a:r>
          </a:p>
          <a:p>
            <a:endParaRPr lang="en-US" sz="2400" dirty="0">
              <a:solidFill>
                <a:schemeClr val="tx1"/>
              </a:solidFill>
              <a:latin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	- </a:t>
            </a:r>
            <a:r>
              <a:rPr lang="en-US" sz="2400" dirty="0" err="1">
                <a:solidFill>
                  <a:schemeClr val="tx1"/>
                </a:solidFill>
                <a:latin typeface="Times New Roman" panose="02020603050405020304" pitchFamily="18" charset="0"/>
                <a:cs typeface="Times New Roman" panose="02020603050405020304" pitchFamily="18" charset="0"/>
              </a:rPr>
              <a:t>Chỉ</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uỷ</a:t>
            </a:r>
            <a:r>
              <a:rPr lang="en-US" sz="2400" dirty="0">
                <a:solidFill>
                  <a:schemeClr val="tx1"/>
                </a:solidFill>
                <a:latin typeface="Times New Roman" panose="02020603050405020304" pitchFamily="18" charset="0"/>
                <a:cs typeface="Times New Roman" panose="02020603050405020304" pitchFamily="18" charset="0"/>
              </a:rPr>
              <a:t> Thanh </a:t>
            </a:r>
            <a:r>
              <a:rPr lang="en-US" sz="2400" dirty="0" err="1">
                <a:solidFill>
                  <a:schemeClr val="tx1"/>
                </a:solidFill>
                <a:latin typeface="Times New Roman" panose="02020603050405020304" pitchFamily="18" charset="0"/>
                <a:cs typeface="Times New Roman" panose="02020603050405020304" pitchFamily="18" charset="0"/>
              </a:rPr>
              <a:t>tra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Chính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vị</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khẩn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hoàn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Đề</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án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tổ</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chức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lại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hệ</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thống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thanh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cáo</a:t>
            </a:r>
            <a:r>
              <a:rPr lang="en-US" sz="2400" dirty="0">
                <a:solidFill>
                  <a:schemeClr val="tx1"/>
                </a:solidFill>
                <a:latin typeface="Times New Roman" panose="02020603050405020304" pitchFamily="18" charset="0"/>
                <a:cs typeface="Times New Roman" panose="02020603050405020304" pitchFamily="18" charset="0"/>
              </a:rPr>
              <a:t> BCT </a:t>
            </a:r>
            <a:r>
              <a:rPr lang="en-US" sz="2400" dirty="0" err="1">
                <a:solidFill>
                  <a:schemeClr val="tx1"/>
                </a:solidFill>
                <a:latin typeface="Times New Roman" panose="02020603050405020304" pitchFamily="18" charset="0"/>
                <a:cs typeface="Times New Roman" panose="02020603050405020304" pitchFamily="18" charset="0"/>
              </a:rPr>
              <a:t>tại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họp</a:t>
            </a:r>
            <a:r>
              <a:rPr lang="en-US" sz="2400" dirty="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ngày</a:t>
            </a:r>
            <a:r>
              <a:rPr lang="en-US" sz="2400" b="1" i="1" dirty="0">
                <a:solidFill>
                  <a:schemeClr val="tx1"/>
                </a:solidFill>
                <a:latin typeface="Times New Roman" panose="02020603050405020304" pitchFamily="18" charset="0"/>
                <a:cs typeface="Times New Roman" panose="02020603050405020304" pitchFamily="18" charset="0"/>
              </a:rPr>
              <a:t> 18/02/2025</a:t>
            </a:r>
            <a:r>
              <a:rPr lang="en-US" sz="2400" dirty="0">
                <a:solidFill>
                  <a:schemeClr val="tx1"/>
                </a:solidFill>
                <a:latin typeface="Times New Roman" panose="02020603050405020304" pitchFamily="18" charset="0"/>
                <a:cs typeface="Times New Roman" panose="02020603050405020304" pitchFamily="18" charset="0"/>
              </a:rPr>
              <a:t>.</a:t>
            </a:r>
          </a:p>
          <a:p>
            <a:endParaRPr lang="en-US" sz="2400" dirty="0">
              <a:solidFill>
                <a:schemeClr val="tx1"/>
              </a:solidFill>
              <a:latin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	- </a:t>
            </a:r>
            <a:r>
              <a:rPr lang="en-US" sz="2400" dirty="0" err="1">
                <a:solidFill>
                  <a:schemeClr val="tx1"/>
                </a:solidFill>
                <a:latin typeface="Times New Roman" panose="02020603050405020304" pitchFamily="18" charset="0"/>
                <a:cs typeface="Times New Roman" panose="02020603050405020304" pitchFamily="18" charset="0"/>
              </a:rPr>
              <a:t>Lãnh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chỉ</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soát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đánh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lại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hoạt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động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tập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đoàn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tổng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công</a:t>
            </a:r>
            <a:r>
              <a:rPr lang="en-US" sz="2400" dirty="0">
                <a:solidFill>
                  <a:schemeClr val="tx1"/>
                </a:solidFill>
                <a:latin typeface="Times New Roman" panose="02020603050405020304" pitchFamily="18" charset="0"/>
                <a:cs typeface="Times New Roman" panose="02020603050405020304" pitchFamily="18" charset="0"/>
              </a:rPr>
              <a:t> ty, </a:t>
            </a:r>
            <a:r>
              <a:rPr lang="en-US" sz="2400" dirty="0" err="1">
                <a:solidFill>
                  <a:schemeClr val="tx1"/>
                </a:solidFill>
                <a:latin typeface="Times New Roman" panose="02020603050405020304" pitchFamily="18" charset="0"/>
                <a:cs typeface="Times New Roman" panose="02020603050405020304" pitchFamily="18" charset="0"/>
              </a:rPr>
              <a:t>ngân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hàng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mại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nước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theo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hướng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chuyển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bộ</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sở</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doanh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nghiệp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thuộc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bộ</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tập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đoàn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tổng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công</a:t>
            </a:r>
            <a:r>
              <a:rPr lang="en-US" sz="2400" dirty="0">
                <a:solidFill>
                  <a:schemeClr val="tx1"/>
                </a:solidFill>
                <a:latin typeface="Times New Roman" panose="02020603050405020304" pitchFamily="18" charset="0"/>
                <a:cs typeface="Times New Roman" panose="02020603050405020304" pitchFamily="18" charset="0"/>
              </a:rPr>
              <a:t> ty </a:t>
            </a:r>
            <a:r>
              <a:rPr lang="en-US" sz="2400" dirty="0" err="1">
                <a:solidFill>
                  <a:schemeClr val="tx1"/>
                </a:solidFill>
                <a:latin typeface="Times New Roman" panose="02020603050405020304" pitchFamily="18" charset="0"/>
                <a:cs typeface="Times New Roman" panose="02020603050405020304" pitchFamily="18" charset="0"/>
              </a:rPr>
              <a:t>về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thuộc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cấp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uỷ</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theo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bàn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hoạt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động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sản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xuất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doanh</a:t>
            </a:r>
            <a:r>
              <a:rPr lang="en-US" sz="2400" dirty="0">
                <a:solidFill>
                  <a:schemeClr val="tx1"/>
                </a:solidFill>
                <a:latin typeface="Times New Roman" panose="02020603050405020304" pitchFamily="18" charset="0"/>
                <a:cs typeface="Times New Roman" panose="02020603050405020304" pitchFamily="18" charset="0"/>
              </a:rPr>
              <a:t> </a:t>
            </a:r>
            <a:r>
              <a:rPr lang="en-US" sz="2400" b="1" i="1" dirty="0">
                <a:solidFill>
                  <a:schemeClr val="tx1"/>
                </a:solidFill>
                <a:latin typeface="Times New Roman" panose="02020603050405020304" pitchFamily="18" charset="0"/>
                <a:cs typeface="Times New Roman" panose="02020603050405020304" pitchFamily="18" charset="0"/>
              </a:rPr>
              <a:t>(</a:t>
            </a:r>
            <a:r>
              <a:rPr lang="en-US" sz="2400" b="1" i="1" dirty="0" err="1">
                <a:solidFill>
                  <a:schemeClr val="tx1"/>
                </a:solidFill>
                <a:latin typeface="Times New Roman" panose="02020603050405020304" pitchFamily="18" charset="0"/>
                <a:cs typeface="Times New Roman" panose="02020603050405020304" pitchFamily="18" charset="0"/>
              </a:rPr>
              <a:t>báo</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cáo</a:t>
            </a:r>
            <a:r>
              <a:rPr lang="en-US" sz="2400" b="1" i="1" dirty="0">
                <a:solidFill>
                  <a:schemeClr val="tx1"/>
                </a:solidFill>
                <a:latin typeface="Times New Roman" panose="02020603050405020304" pitchFamily="18" charset="0"/>
                <a:cs typeface="Times New Roman" panose="02020603050405020304" pitchFamily="18" charset="0"/>
              </a:rPr>
              <a:t> BBT </a:t>
            </a:r>
            <a:r>
              <a:rPr lang="en-US" sz="2400" b="1" i="1" dirty="0" err="1">
                <a:solidFill>
                  <a:schemeClr val="tx1"/>
                </a:solidFill>
                <a:latin typeface="Times New Roman" panose="02020603050405020304" pitchFamily="18" charset="0"/>
                <a:cs typeface="Times New Roman" panose="02020603050405020304" pitchFamily="18" charset="0"/>
              </a:rPr>
              <a:t>vào</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cuối</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quý</a:t>
            </a:r>
            <a:r>
              <a:rPr lang="en-US" sz="2400" b="1" i="1" dirty="0">
                <a:solidFill>
                  <a:schemeClr val="tx1"/>
                </a:solidFill>
                <a:latin typeface="Times New Roman" panose="02020603050405020304" pitchFamily="18" charset="0"/>
                <a:cs typeface="Times New Roman" panose="02020603050405020304" pitchFamily="18" charset="0"/>
              </a:rPr>
              <a:t> II/2025)</a:t>
            </a:r>
            <a:r>
              <a:rPr lang="en-US" sz="2400" dirty="0">
                <a:solidFill>
                  <a:schemeClr val="tx1"/>
                </a:solidFill>
                <a:latin typeface="Times New Roman" panose="02020603050405020304" pitchFamily="18" charset="0"/>
                <a:cs typeface="Times New Roman" panose="02020603050405020304" pitchFamily="18" charset="0"/>
              </a:rPr>
              <a:t>.</a:t>
            </a:r>
          </a:p>
          <a:p>
            <a:endParaRPr lang="en-US" sz="2400" dirty="0">
              <a:solidFill>
                <a:schemeClr val="tx1"/>
              </a:solidFill>
              <a:latin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	- </a:t>
            </a:r>
            <a:r>
              <a:rPr lang="en-US" sz="2400" dirty="0" err="1">
                <a:solidFill>
                  <a:schemeClr val="tx1"/>
                </a:solidFill>
                <a:latin typeface="Times New Roman" panose="02020603050405020304" pitchFamily="18" charset="0"/>
                <a:cs typeface="Times New Roman" panose="02020603050405020304" pitchFamily="18" charset="0"/>
              </a:rPr>
              <a:t>Chủ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trì</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hợp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Ban </a:t>
            </a: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Trung </a:t>
            </a:r>
            <a:r>
              <a:rPr lang="en-US" sz="2400" dirty="0" err="1">
                <a:solidFill>
                  <a:schemeClr val="tx1"/>
                </a:solidFill>
                <a:latin typeface="Times New Roman" panose="02020603050405020304" pitchFamily="18" charset="0"/>
                <a:cs typeface="Times New Roman" panose="02020603050405020304" pitchFamily="18" charset="0"/>
              </a:rPr>
              <a:t>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uỷ</a:t>
            </a:r>
            <a:r>
              <a:rPr lang="en-US" sz="2400" dirty="0">
                <a:solidFill>
                  <a:schemeClr val="tx1"/>
                </a:solidFill>
                <a:latin typeface="Times New Roman" panose="02020603050405020304" pitchFamily="18" charset="0"/>
                <a:cs typeface="Times New Roman" panose="02020603050405020304" pitchFamily="18" charset="0"/>
              </a:rPr>
              <a:t> Quốc </a:t>
            </a:r>
            <a:r>
              <a:rPr lang="en-US" sz="2400" dirty="0" err="1">
                <a:solidFill>
                  <a:schemeClr val="tx1"/>
                </a:solidFill>
                <a:latin typeface="Times New Roman" panose="02020603050405020304" pitchFamily="18" charset="0"/>
                <a:cs typeface="Times New Roman" panose="02020603050405020304" pitchFamily="18" charset="0"/>
              </a:rPr>
              <a:t>hội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cấp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uỷ</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cứu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hướng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tiếp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tục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sắp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xếp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bỏ</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cấp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hành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chính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trung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gian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cấp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huyện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xây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dựng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tiếp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tục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sắp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xếp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cấp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phù</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hợp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mô</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xuất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tổ</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chức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bộ</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máy</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chức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năng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nhiệm</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vụ</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quyền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hạn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trách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nhiệm</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của</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cấp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xã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định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hướng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sáp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nhập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một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số</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đơn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vị</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hành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chính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cấp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tỉnh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xuất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sửa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đổi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bổ</a:t>
            </a:r>
            <a:r>
              <a:rPr lang="en-US" sz="2400" dirty="0">
                <a:solidFill>
                  <a:schemeClr val="tx1"/>
                </a:solidFill>
                <a:latin typeface="Times New Roman" panose="02020603050405020304" pitchFamily="18" charset="0"/>
                <a:cs typeface="Times New Roman" panose="02020603050405020304" pitchFamily="18" charset="0"/>
              </a:rPr>
              <a:t> sung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pháp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luật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cáo</a:t>
            </a:r>
            <a:r>
              <a:rPr lang="en-US" sz="2400" dirty="0">
                <a:solidFill>
                  <a:schemeClr val="tx1"/>
                </a:solidFill>
                <a:latin typeface="Times New Roman" panose="02020603050405020304" pitchFamily="18" charset="0"/>
                <a:cs typeface="Times New Roman" panose="02020603050405020304" pitchFamily="18" charset="0"/>
              </a:rPr>
              <a:t> BCT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quý</a:t>
            </a:r>
            <a:r>
              <a:rPr lang="en-US" sz="2400" b="1" i="1" dirty="0">
                <a:solidFill>
                  <a:schemeClr val="tx1"/>
                </a:solidFill>
                <a:latin typeface="Times New Roman" panose="02020603050405020304" pitchFamily="18" charset="0"/>
                <a:cs typeface="Times New Roman" panose="02020603050405020304" pitchFamily="18" charset="0"/>
              </a:rPr>
              <a:t> III/2025</a:t>
            </a:r>
            <a:endParaRPr lang="en-US" sz="2400" dirty="0">
              <a:solidFill>
                <a:schemeClr val="tx1"/>
              </a:solidFill>
              <a:latin typeface="Times New Roman" panose="02020603050405020304" pitchFamily="18" charset="0"/>
              <a:cs typeface="Times New Roman" panose="02020603050405020304" pitchFamily="18" charset="0"/>
            </a:endParaRPr>
          </a:p>
          <a:p>
            <a:pPr lvl="0" algn="just">
              <a:lnSpc>
                <a:spcPct val="130000"/>
              </a:lnSpc>
              <a:spcBef>
                <a:spcPts val="1000"/>
              </a:spcBef>
              <a:tabLst>
                <a:tab pos="574675" algn="l"/>
              </a:tabLst>
              <a:defRPr/>
            </a:pPr>
            <a:endParaRPr lang="en-US" sz="22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defTabSz="914400">
              <a:lnSpc>
                <a:spcPct val="130000"/>
              </a:lnSpc>
              <a:spcBef>
                <a:spcPts val="1000"/>
              </a:spcBef>
              <a:tabLst>
                <a:tab pos="574675" algn="l"/>
              </a:tabLst>
              <a:defRPr/>
            </a:pPr>
            <a:r>
              <a:rPr lang="en-US" sz="2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690191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9" end="9"/>
                                            </p:txEl>
                                          </p:spTgt>
                                        </p:tgtEl>
                                        <p:attrNameLst>
                                          <p:attrName>style.visibility</p:attrName>
                                        </p:attrNameLst>
                                      </p:cBhvr>
                                      <p:to>
                                        <p:strVal val="visible"/>
                                      </p:to>
                                    </p:set>
                                    <p:animEffect transition="in" filter="wipe(down)">
                                      <p:cBhvr>
                                        <p:cTn id="7" dur="500"/>
                                        <p:tgtEl>
                                          <p:spTgt spid="6">
                                            <p:txEl>
                                              <p:pRg st="9"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down)">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wipe(down)">
                                      <p:cBhvr>
                                        <p:cTn id="22" dur="500"/>
                                        <p:tgtEl>
                                          <p:spTgt spid="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animEffect transition="in" filter="wipe(down)">
                                      <p:cBhvr>
                                        <p:cTn id="2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BC38F-A032-CFF0-6F90-03304AF80A94}"/>
            </a:ext>
          </a:extLst>
        </p:cNvPr>
        <p:cNvGrpSpPr/>
        <p:nvPr/>
      </p:nvGrpSpPr>
      <p:grpSpPr>
        <a:xfrm>
          <a:off x="0" y="0"/>
          <a:ext cx="0" cy="0"/>
          <a:chOff x="0" y="0"/>
          <a:chExt cx="0" cy="0"/>
        </a:xfrm>
      </p:grpSpPr>
      <p:sp>
        <p:nvSpPr>
          <p:cNvPr id="8" name="Freeform 76">
            <a:extLst>
              <a:ext uri="{FF2B5EF4-FFF2-40B4-BE49-F238E27FC236}">
                <a16:creationId xmlns:a16="http://schemas.microsoft.com/office/drawing/2014/main" id="{244D0068-164A-26A9-5A3F-BBD73217C703}"/>
              </a:ext>
            </a:extLst>
          </p:cNvPr>
          <p:cNvSpPr/>
          <p:nvPr/>
        </p:nvSpPr>
        <p:spPr>
          <a:xfrm>
            <a:off x="137951" y="159026"/>
            <a:ext cx="11916098" cy="6539948"/>
          </a:xfrm>
          <a:custGeom>
            <a:avLst/>
            <a:gdLst>
              <a:gd name="connsiteX0" fmla="*/ 0 w 7779651"/>
              <a:gd name="connsiteY0" fmla="*/ 160263 h 961384"/>
              <a:gd name="connsiteX1" fmla="*/ 160263 w 7779651"/>
              <a:gd name="connsiteY1" fmla="*/ 0 h 961384"/>
              <a:gd name="connsiteX2" fmla="*/ 7619388 w 7779651"/>
              <a:gd name="connsiteY2" fmla="*/ 0 h 961384"/>
              <a:gd name="connsiteX3" fmla="*/ 7779651 w 7779651"/>
              <a:gd name="connsiteY3" fmla="*/ 160263 h 961384"/>
              <a:gd name="connsiteX4" fmla="*/ 7779651 w 7779651"/>
              <a:gd name="connsiteY4" fmla="*/ 801121 h 961384"/>
              <a:gd name="connsiteX5" fmla="*/ 7619388 w 7779651"/>
              <a:gd name="connsiteY5" fmla="*/ 961384 h 961384"/>
              <a:gd name="connsiteX6" fmla="*/ 160263 w 7779651"/>
              <a:gd name="connsiteY6" fmla="*/ 961384 h 961384"/>
              <a:gd name="connsiteX7" fmla="*/ 0 w 7779651"/>
              <a:gd name="connsiteY7" fmla="*/ 801121 h 961384"/>
              <a:gd name="connsiteX8" fmla="*/ 0 w 7779651"/>
              <a:gd name="connsiteY8" fmla="*/ 160263 h 961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9651" h="961384">
                <a:moveTo>
                  <a:pt x="0" y="160263"/>
                </a:moveTo>
                <a:cubicBezTo>
                  <a:pt x="0" y="71752"/>
                  <a:pt x="71752" y="0"/>
                  <a:pt x="160263" y="0"/>
                </a:cubicBezTo>
                <a:lnTo>
                  <a:pt x="7619388" y="0"/>
                </a:lnTo>
                <a:cubicBezTo>
                  <a:pt x="7707899" y="0"/>
                  <a:pt x="7779651" y="71752"/>
                  <a:pt x="7779651" y="160263"/>
                </a:cubicBezTo>
                <a:lnTo>
                  <a:pt x="7779651" y="801121"/>
                </a:lnTo>
                <a:cubicBezTo>
                  <a:pt x="7779651" y="889632"/>
                  <a:pt x="7707899" y="961384"/>
                  <a:pt x="7619388" y="961384"/>
                </a:cubicBezTo>
                <a:lnTo>
                  <a:pt x="160263" y="961384"/>
                </a:lnTo>
                <a:cubicBezTo>
                  <a:pt x="71752" y="961384"/>
                  <a:pt x="0" y="889632"/>
                  <a:pt x="0" y="801121"/>
                </a:cubicBezTo>
                <a:lnTo>
                  <a:pt x="0" y="160263"/>
                </a:lnTo>
                <a:close/>
              </a:path>
            </a:pathLst>
          </a:custGeom>
          <a:solidFill>
            <a:schemeClr val="accent3">
              <a:lumMod val="20000"/>
              <a:lumOff val="80000"/>
            </a:schemeClr>
          </a:solidFill>
          <a:ln w="25400" cap="flat" cmpd="sng" algn="ctr">
            <a:solidFill>
              <a:srgbClr val="C0504D"/>
            </a:solidFill>
            <a:prstDash val="solid"/>
          </a:ln>
          <a:effectLst/>
        </p:spPr>
        <p:txBody>
          <a:bodyPr anchor="ctr"/>
          <a:lstStyle/>
          <a:p>
            <a:pPr algn="just" defTabSz="461963" eaLnBrk="0" fontAlgn="base" hangingPunct="0">
              <a:lnSpc>
                <a:spcPct val="130000"/>
              </a:lnSpc>
              <a:spcBef>
                <a:spcPct val="0"/>
              </a:spcBef>
              <a:spcAft>
                <a:spcPct val="0"/>
              </a:spcAft>
              <a:defRPr/>
            </a:pPr>
            <a:r>
              <a:rPr lang="en-US" sz="2400" b="1" kern="0" dirty="0">
                <a:solidFill>
                  <a:srgbClr val="FF0000"/>
                </a:solidFill>
                <a:latin typeface="Times New Roman" pitchFamily="18" charset="0"/>
                <a:cs typeface="Times New Roman" pitchFamily="18" charset="0"/>
              </a:rPr>
              <a:t>	I. HNTW </a:t>
            </a:r>
            <a:r>
              <a:rPr lang="en-US" sz="2400" b="1" kern="0" dirty="0" err="1">
                <a:solidFill>
                  <a:srgbClr val="FF0000"/>
                </a:solidFill>
                <a:latin typeface="Times New Roman" pitchFamily="18" charset="0"/>
                <a:cs typeface="Times New Roman" pitchFamily="18" charset="0"/>
              </a:rPr>
              <a:t>ngày</a:t>
            </a:r>
            <a:r>
              <a:rPr lang="en-US" sz="2400" b="1" kern="0" dirty="0">
                <a:solidFill>
                  <a:srgbClr val="FF0000"/>
                </a:solidFill>
                <a:latin typeface="Times New Roman" pitchFamily="18" charset="0"/>
                <a:cs typeface="Times New Roman" pitchFamily="18" charset="0"/>
              </a:rPr>
              <a:t> 25/11/2024 </a:t>
            </a:r>
            <a:r>
              <a:rPr lang="en-US" sz="2400" b="1" kern="0" dirty="0" err="1">
                <a:solidFill>
                  <a:srgbClr val="FF0000"/>
                </a:solidFill>
                <a:latin typeface="Times New Roman" pitchFamily="18" charset="0"/>
                <a:cs typeface="Times New Roman" pitchFamily="18" charset="0"/>
              </a:rPr>
              <a:t>quyết</a:t>
            </a:r>
            <a:r>
              <a:rPr lang="en-US" sz="2400" b="1" kern="0" dirty="0">
                <a:solidFill>
                  <a:srgbClr val="FF0000"/>
                </a:solidFill>
                <a:latin typeface="Times New Roman" pitchFamily="18" charset="0"/>
                <a:cs typeface="Times New Roman" pitchFamily="18" charset="0"/>
              </a:rPr>
              <a:t> </a:t>
            </a:r>
            <a:r>
              <a:rPr lang="en-US" sz="2400" b="1" kern="0" dirty="0" err="1">
                <a:solidFill>
                  <a:srgbClr val="FF0000"/>
                </a:solidFill>
                <a:latin typeface="Times New Roman" pitchFamily="18" charset="0"/>
                <a:cs typeface="Times New Roman" pitchFamily="18" charset="0"/>
              </a:rPr>
              <a:t>định</a:t>
            </a:r>
            <a:r>
              <a:rPr lang="en-US" sz="2400" b="1" kern="0" dirty="0">
                <a:solidFill>
                  <a:srgbClr val="FF0000"/>
                </a:solidFill>
                <a:latin typeface="Times New Roman" pitchFamily="18" charset="0"/>
                <a:cs typeface="Times New Roman" pitchFamily="18" charset="0"/>
              </a:rPr>
              <a:t> </a:t>
            </a:r>
            <a:r>
              <a:rPr lang="en-US" sz="2400" b="1" kern="0" dirty="0" err="1">
                <a:solidFill>
                  <a:srgbClr val="FF0000"/>
                </a:solidFill>
                <a:latin typeface="Times New Roman" pitchFamily="18" charset="0"/>
                <a:cs typeface="Times New Roman" pitchFamily="18" charset="0"/>
              </a:rPr>
              <a:t>tiến</a:t>
            </a:r>
            <a:r>
              <a:rPr lang="en-US" sz="2400" b="1" kern="0" dirty="0">
                <a:solidFill>
                  <a:srgbClr val="FF0000"/>
                </a:solidFill>
                <a:latin typeface="Times New Roman" pitchFamily="18" charset="0"/>
                <a:cs typeface="Times New Roman" pitchFamily="18" charset="0"/>
              </a:rPr>
              <a:t> </a:t>
            </a:r>
            <a:r>
              <a:rPr lang="en-US" sz="2400" b="1" kern="0" dirty="0" err="1">
                <a:solidFill>
                  <a:srgbClr val="FF0000"/>
                </a:solidFill>
                <a:latin typeface="Times New Roman" pitchFamily="18" charset="0"/>
                <a:cs typeface="Times New Roman" pitchFamily="18" charset="0"/>
              </a:rPr>
              <a:t>hành</a:t>
            </a:r>
            <a:r>
              <a:rPr lang="en-US" sz="2400" b="1" kern="0" dirty="0">
                <a:solidFill>
                  <a:srgbClr val="FF0000"/>
                </a:solidFill>
                <a:latin typeface="Times New Roman" pitchFamily="18" charset="0"/>
                <a:cs typeface="Times New Roman" pitchFamily="18" charset="0"/>
              </a:rPr>
              <a:t>: CUỘC CÁCH MẠNG TINH GỌN VỀ TỔ CHỨC BỘ MÁY CỦA HỆ THỐNG CHÍNH TRỊ</a:t>
            </a:r>
          </a:p>
          <a:p>
            <a:pPr algn="just" defTabSz="461963" eaLnBrk="0" fontAlgn="base" hangingPunct="0">
              <a:lnSpc>
                <a:spcPct val="130000"/>
              </a:lnSpc>
              <a:spcBef>
                <a:spcPct val="0"/>
              </a:spcBef>
              <a:spcAft>
                <a:spcPct val="0"/>
              </a:spcAft>
              <a:defRPr/>
            </a:pPr>
            <a:endParaRPr lang="en-US" sz="2400" dirty="0">
              <a:latin typeface="Times New Roman" panose="02020603050405020304" pitchFamily="18" charset="0"/>
              <a:cs typeface="Times New Roman" panose="02020603050405020304" pitchFamily="18" charset="0"/>
            </a:endParaRPr>
          </a:p>
          <a:p>
            <a:pPr algn="just" defTabSz="461963" eaLnBrk="0" fontAlgn="base" hangingPunct="0">
              <a:lnSpc>
                <a:spcPct val="130000"/>
              </a:lnSpc>
              <a:spcBef>
                <a:spcPct val="0"/>
              </a:spcBef>
              <a:spcAft>
                <a:spcPct val="0"/>
              </a:spcAft>
              <a:defRPr/>
            </a:pPr>
            <a:r>
              <a:rPr lang="en-US" sz="2400" dirty="0">
                <a:latin typeface="Times New Roman" panose="02020603050405020304" pitchFamily="18" charset="0"/>
                <a:cs typeface="Times New Roman" panose="02020603050405020304" pitchFamily="18" charset="0"/>
              </a:rPr>
              <a:t>	BCHTW </a:t>
            </a:r>
            <a:r>
              <a:rPr lang="vi-VN" sz="2400" dirty="0">
                <a:solidFill>
                  <a:srgbClr val="FF0000"/>
                </a:solidFill>
                <a:latin typeface="Times New Roman" panose="02020603050405020304" pitchFamily="18" charset="0"/>
                <a:cs typeface="Times New Roman" panose="02020603050405020304" pitchFamily="18" charset="0"/>
              </a:rPr>
              <a:t>đã xem xét, thảo luận Tờ trình của BCT về tổng kết việc thực hiện Nghị quyết số 18-NQ/TW</a:t>
            </a:r>
            <a:r>
              <a:rPr lang="vi-VN" sz="2400" dirty="0">
                <a:latin typeface="Times New Roman" panose="02020603050405020304" pitchFamily="18" charset="0"/>
                <a:cs typeface="Times New Roman" panose="02020603050405020304" pitchFamily="18" charset="0"/>
              </a:rPr>
              <a:t>, </a:t>
            </a:r>
            <a:r>
              <a:rPr lang="vi-VN" sz="2400">
                <a:latin typeface="Times New Roman" panose="02020603050405020304" pitchFamily="18" charset="0"/>
                <a:cs typeface="Times New Roman" panose="02020603050405020304" pitchFamily="18" charset="0"/>
              </a:rPr>
              <a:t>ngày 25</a:t>
            </a:r>
            <a:r>
              <a:rPr lang="en-US" sz="2400">
                <a:latin typeface="Times New Roman" panose="02020603050405020304" pitchFamily="18" charset="0"/>
                <a:cs typeface="Times New Roman" panose="02020603050405020304" pitchFamily="18" charset="0"/>
              </a:rPr>
              <a:t>/</a:t>
            </a:r>
            <a:r>
              <a:rPr lang="vi-VN" sz="2400">
                <a:latin typeface="Times New Roman" panose="02020603050405020304" pitchFamily="18" charset="0"/>
                <a:cs typeface="Times New Roman" panose="02020603050405020304" pitchFamily="18" charset="0"/>
              </a:rPr>
              <a:t>10</a:t>
            </a:r>
            <a:r>
              <a:rPr lang="en-US" sz="2400">
                <a:latin typeface="Times New Roman" panose="02020603050405020304" pitchFamily="18" charset="0"/>
                <a:cs typeface="Times New Roman" panose="02020603050405020304" pitchFamily="18" charset="0"/>
              </a:rPr>
              <a:t>/</a:t>
            </a:r>
            <a:r>
              <a:rPr lang="vi-VN" sz="2400">
                <a:latin typeface="Times New Roman" panose="02020603050405020304" pitchFamily="18" charset="0"/>
                <a:cs typeface="Times New Roman" panose="02020603050405020304" pitchFamily="18" charset="0"/>
              </a:rPr>
              <a:t>2017 </a:t>
            </a:r>
            <a:r>
              <a:rPr lang="vi-VN" sz="2400" dirty="0">
                <a:latin typeface="Times New Roman" panose="02020603050405020304" pitchFamily="18" charset="0"/>
                <a:cs typeface="Times New Roman" panose="02020603050405020304" pitchFamily="18" charset="0"/>
              </a:rPr>
              <a:t>của BCHTW Đảng khóa XII Một số vấn đề về tiếp tục đổi mới, sắp xếp tổ chức bộ máy của hệ thống chính trị tinh gọn, hoạt động hiệu lực, hiệu quả. </a:t>
            </a:r>
            <a:r>
              <a:rPr lang="vi-VN" sz="2400" dirty="0">
                <a:solidFill>
                  <a:srgbClr val="FF0000"/>
                </a:solidFill>
                <a:latin typeface="Times New Roman" panose="02020603050405020304" pitchFamily="18" charset="0"/>
                <a:cs typeface="Times New Roman" panose="02020603050405020304" pitchFamily="18" charset="0"/>
              </a:rPr>
              <a:t>Trung ương thống nhất cao về nhận thức, quyết tâm thực hiện chủ trương</a:t>
            </a:r>
            <a:r>
              <a:rPr lang="vi-VN" sz="2400" dirty="0">
                <a:latin typeface="Times New Roman" panose="02020603050405020304" pitchFamily="18" charset="0"/>
                <a:cs typeface="Times New Roman" panose="02020603050405020304" pitchFamily="18" charset="0"/>
              </a:rPr>
              <a:t> tổng kết Nghị quyết số 18-NQ/TW và một số nội dung gợi ý, định hướng để các cấp ủy, tổ chức đảng, cơ quan, đơn vị nghiên cứu đề xuất tinh gọn, tổ chức bộ máy của hệ thống chính trị</a:t>
            </a:r>
            <a:r>
              <a:rPr lang="en-US" sz="2400" dirty="0">
                <a:latin typeface="Times New Roman" panose="02020603050405020304" pitchFamily="18" charset="0"/>
                <a:cs typeface="Times New Roman" panose="02020603050405020304" pitchFamily="18" charset="0"/>
              </a:rPr>
              <a:t> (5)</a:t>
            </a:r>
            <a:endParaRPr lang="en-US" sz="2400" b="1" kern="0" dirty="0">
              <a:solidFill>
                <a:srgbClr val="FF0000"/>
              </a:solidFill>
              <a:latin typeface="Times New Roman" pitchFamily="18" charset="0"/>
              <a:cs typeface="Times New Roman" pitchFamily="18" charset="0"/>
            </a:endParaRPr>
          </a:p>
          <a:p>
            <a:pPr lvl="0" algn="just" defTabSz="461963" eaLnBrk="0" fontAlgn="base" hangingPunct="0">
              <a:lnSpc>
                <a:spcPct val="130000"/>
              </a:lnSpc>
              <a:spcBef>
                <a:spcPct val="0"/>
              </a:spcBef>
              <a:spcAft>
                <a:spcPct val="0"/>
              </a:spcAft>
              <a:defRPr/>
            </a:pPr>
            <a:endParaRPr lang="vi-VN" sz="24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9816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20F250-07FA-895E-BFB7-F22A2F0D6B3F}"/>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13346155-9CA8-82C1-2A38-C56724B0178D}"/>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30000"/>
              </a:lnSpc>
              <a:spcBef>
                <a:spcPts val="1000"/>
              </a:spcBef>
              <a:tabLst>
                <a:tab pos="574675" algn="l"/>
              </a:tabLst>
              <a:defRPr/>
            </a:pPr>
            <a:endParaRPr lang="en-US" sz="2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	3. </a:t>
            </a:r>
            <a:r>
              <a:rPr lang="en-US" sz="2400" dirty="0">
                <a:solidFill>
                  <a:srgbClr val="FF0000"/>
                </a:solidFill>
                <a:latin typeface="Times New Roman" panose="02020603050405020304" pitchFamily="18" charset="0"/>
                <a:cs typeface="Times New Roman" panose="02020603050405020304" pitchFamily="18" charset="0"/>
              </a:rPr>
              <a:t>Giao </a:t>
            </a:r>
            <a:r>
              <a:rPr lang="en-US" sz="2400" dirty="0" err="1">
                <a:solidFill>
                  <a:srgbClr val="FF0000"/>
                </a:solidFill>
                <a:latin typeface="Times New Roman" panose="02020603050405020304" pitchFamily="18" charset="0"/>
                <a:cs typeface="Times New Roman" panose="02020603050405020304" pitchFamily="18" charset="0"/>
              </a:rPr>
              <a:t>Đảng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uỷ</a:t>
            </a:r>
            <a:r>
              <a:rPr lang="en-US" sz="2400" dirty="0">
                <a:solidFill>
                  <a:srgbClr val="FF0000"/>
                </a:solidFill>
                <a:latin typeface="Times New Roman" panose="02020603050405020304" pitchFamily="18" charset="0"/>
                <a:cs typeface="Times New Roman" panose="02020603050405020304" pitchFamily="18" charset="0"/>
              </a:rPr>
              <a:t> Công an Trung </a:t>
            </a:r>
            <a:r>
              <a:rPr lang="en-US" sz="2400" dirty="0" err="1">
                <a:solidFill>
                  <a:srgbClr val="FF0000"/>
                </a:solidFill>
                <a:latin typeface="Times New Roman" panose="02020603050405020304" pitchFamily="18" charset="0"/>
                <a:cs typeface="Times New Roman" panose="02020603050405020304" pitchFamily="18" charset="0"/>
              </a:rPr>
              <a:t>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trì</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hợp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tỉnh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ủy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uỷ</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chỉ</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triển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khai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a:solidFill>
                  <a:srgbClr val="FF0000"/>
                </a:solidFill>
                <a:latin typeface="Times New Roman" panose="02020603050405020304" pitchFamily="18" charset="0"/>
                <a:cs typeface="Times New Roman" panose="02020603050405020304" pitchFamily="18" charset="0"/>
              </a:rPr>
              <a:t>Công an 3 </a:t>
            </a:r>
            <a:r>
              <a:rPr lang="en-US" sz="2400" dirty="0" err="1">
                <a:solidFill>
                  <a:srgbClr val="FF0000"/>
                </a:solidFill>
                <a:latin typeface="Times New Roman" panose="02020603050405020304" pitchFamily="18" charset="0"/>
                <a:cs typeface="Times New Roman" panose="02020603050405020304" pitchFamily="18" charset="0"/>
              </a:rPr>
              <a:t>cấp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không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tổ</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chức</a:t>
            </a:r>
            <a:r>
              <a:rPr lang="en-US" sz="2400" dirty="0">
                <a:solidFill>
                  <a:srgbClr val="FF0000"/>
                </a:solidFill>
                <a:latin typeface="Times New Roman" panose="02020603050405020304" pitchFamily="18" charset="0"/>
                <a:cs typeface="Times New Roman" panose="02020603050405020304" pitchFamily="18" charset="0"/>
              </a:rPr>
              <a:t> Công an </a:t>
            </a:r>
            <a:r>
              <a:rPr lang="en-US" sz="2400" dirty="0" err="1">
                <a:solidFill>
                  <a:srgbClr val="FF0000"/>
                </a:solidFill>
                <a:latin typeface="Times New Roman" panose="02020603050405020304" pitchFamily="18" charset="0"/>
                <a:cs typeface="Times New Roman" panose="02020603050405020304" pitchFamily="18" charset="0"/>
              </a:rPr>
              <a:t>cấp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huyện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đúng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mục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cầu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tiến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độ</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ra.</a:t>
            </a:r>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a:p>
            <a:r>
              <a:rPr lang="en-US" sz="2400" i="1" dirty="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4. </a:t>
            </a:r>
            <a:r>
              <a:rPr lang="en-US" sz="2400" dirty="0">
                <a:solidFill>
                  <a:srgbClr val="FF0000"/>
                </a:solidFill>
                <a:latin typeface="Times New Roman" panose="02020603050405020304" pitchFamily="18" charset="0"/>
                <a:cs typeface="Times New Roman" panose="02020603050405020304" pitchFamily="18" charset="0"/>
              </a:rPr>
              <a:t>Giao </a:t>
            </a:r>
            <a:r>
              <a:rPr lang="en-US" sz="2400" dirty="0" err="1">
                <a:solidFill>
                  <a:srgbClr val="FF0000"/>
                </a:solidFill>
                <a:latin typeface="Times New Roman" panose="02020603050405020304" pitchFamily="18" charset="0"/>
                <a:cs typeface="Times New Roman" panose="02020603050405020304" pitchFamily="18" charset="0"/>
              </a:rPr>
              <a:t>Đảng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uỷ</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các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cơ</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quan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Đảng</a:t>
            </a:r>
            <a:r>
              <a:rPr lang="en-US" sz="2400" dirty="0">
                <a:solidFill>
                  <a:srgbClr val="FF0000"/>
                </a:solidFill>
                <a:latin typeface="Times New Roman" panose="02020603050405020304" pitchFamily="18" charset="0"/>
                <a:cs typeface="Times New Roman" panose="02020603050405020304" pitchFamily="18" charset="0"/>
              </a:rPr>
              <a:t> Trung </a:t>
            </a:r>
            <a:r>
              <a:rPr lang="en-US" sz="2400" dirty="0" err="1">
                <a:solidFill>
                  <a:srgbClr val="FF0000"/>
                </a:solidFill>
                <a:latin typeface="Times New Roman" panose="02020603050405020304" pitchFamily="18" charset="0"/>
                <a:cs typeface="Times New Roman" panose="02020603050405020304" pitchFamily="18" charset="0"/>
              </a:rPr>
              <a:t>ương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chỉ</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uỷ</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Tòa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cao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uỷ</a:t>
            </a:r>
            <a:r>
              <a:rPr lang="en-US" sz="2400" dirty="0">
                <a:solidFill>
                  <a:schemeClr val="tx1"/>
                </a:solidFill>
                <a:latin typeface="Times New Roman" panose="02020603050405020304" pitchFamily="18" charset="0"/>
                <a:cs typeface="Times New Roman" panose="02020603050405020304" pitchFamily="18" charset="0"/>
              </a:rPr>
              <a:t> Viện </a:t>
            </a:r>
            <a:r>
              <a:rPr lang="en-US" sz="2400" dirty="0" err="1">
                <a:solidFill>
                  <a:schemeClr val="tx1"/>
                </a:solidFill>
                <a:latin typeface="Times New Roman" panose="02020603050405020304" pitchFamily="18" charset="0"/>
                <a:cs typeface="Times New Roman" panose="02020603050405020304" pitchFamily="18" charset="0"/>
              </a:rPr>
              <a:t>Kiểm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sát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cao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cứu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tham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mưu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mô</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hình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cơ</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quan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toà</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án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viện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kiểm</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sát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theo</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định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hướng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bỏ</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cấp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trung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gian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cấp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huyện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xuất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bổ</a:t>
            </a:r>
            <a:r>
              <a:rPr lang="en-US" sz="2400" dirty="0">
                <a:solidFill>
                  <a:schemeClr val="tx1"/>
                </a:solidFill>
                <a:latin typeface="Times New Roman" panose="02020603050405020304" pitchFamily="18" charset="0"/>
                <a:cs typeface="Times New Roman" panose="02020603050405020304" pitchFamily="18" charset="0"/>
              </a:rPr>
              <a:t> sung, </a:t>
            </a:r>
            <a:r>
              <a:rPr lang="en-US" sz="2400" dirty="0" err="1">
                <a:solidFill>
                  <a:schemeClr val="tx1"/>
                </a:solidFill>
                <a:latin typeface="Times New Roman" panose="02020603050405020304" pitchFamily="18" charset="0"/>
                <a:cs typeface="Times New Roman" panose="02020603050405020304" pitchFamily="18" charset="0"/>
              </a:rPr>
              <a:t>sửa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đổi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chế</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chính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sách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pháp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luật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nước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tiếp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tục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đổi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nâng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cao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lượng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hoạt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động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tòa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kiểm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sát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đáp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ứng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cầu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cải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tư</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pháp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cáo</a:t>
            </a:r>
            <a:r>
              <a:rPr lang="en-US" sz="2400" dirty="0">
                <a:solidFill>
                  <a:schemeClr val="tx1"/>
                </a:solidFill>
                <a:latin typeface="Times New Roman" panose="02020603050405020304" pitchFamily="18" charset="0"/>
                <a:cs typeface="Times New Roman" panose="02020603050405020304" pitchFamily="18" charset="0"/>
              </a:rPr>
              <a:t> BCT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quý</a:t>
            </a:r>
            <a:r>
              <a:rPr lang="en-US" sz="2400" b="1" i="1" dirty="0">
                <a:solidFill>
                  <a:schemeClr val="tx1"/>
                </a:solidFill>
                <a:latin typeface="Times New Roman" panose="02020603050405020304" pitchFamily="18" charset="0"/>
                <a:cs typeface="Times New Roman" panose="02020603050405020304" pitchFamily="18" charset="0"/>
              </a:rPr>
              <a:t> II/2025</a:t>
            </a:r>
            <a:r>
              <a:rPr lang="en-US" sz="2400" dirty="0">
                <a:solidFill>
                  <a:schemeClr val="tx1"/>
                </a:solidFill>
                <a:latin typeface="Times New Roman" panose="02020603050405020304" pitchFamily="18" charset="0"/>
                <a:cs typeface="Times New Roman" panose="02020603050405020304" pitchFamily="18" charset="0"/>
              </a:rPr>
              <a:t>.</a:t>
            </a:r>
          </a:p>
          <a:p>
            <a:pPr lvl="0" algn="just">
              <a:lnSpc>
                <a:spcPct val="130000"/>
              </a:lnSpc>
              <a:spcBef>
                <a:spcPts val="1000"/>
              </a:spcBef>
              <a:tabLst>
                <a:tab pos="574675" algn="l"/>
              </a:tabLst>
              <a:defRPr/>
            </a:pPr>
            <a:endPar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defTabSz="914400">
              <a:lnSpc>
                <a:spcPct val="130000"/>
              </a:lnSpc>
              <a:spcBef>
                <a:spcPts val="1000"/>
              </a:spcBef>
              <a:tabLst>
                <a:tab pos="574675" algn="l"/>
              </a:tabLst>
              <a:defRPr/>
            </a:pP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13616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wipe(down)">
                                      <p:cBhvr>
                                        <p:cTn id="7" dur="500"/>
                                        <p:tgtEl>
                                          <p:spTgt spid="6">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down)">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wipe(down)">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2DB4FE-F447-050A-86A6-E220490F040C}"/>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EDF855AB-000D-2265-A9FC-FA8E5D634F2C}"/>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30000"/>
              </a:lnSpc>
              <a:spcBef>
                <a:spcPts val="1000"/>
              </a:spcBef>
              <a:tabLst>
                <a:tab pos="574675" algn="l"/>
              </a:tabLst>
              <a:defRPr/>
            </a:pPr>
            <a:endParaRPr lang="en-US" sz="2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	5. Giao </a:t>
            </a:r>
            <a:r>
              <a:rPr lang="en-US" sz="2400" dirty="0">
                <a:solidFill>
                  <a:srgbClr val="FF0000"/>
                </a:solidFill>
                <a:latin typeface="Times New Roman" panose="02020603050405020304" pitchFamily="18" charset="0"/>
                <a:cs typeface="Times New Roman" panose="02020603050405020304" pitchFamily="18" charset="0"/>
              </a:rPr>
              <a:t>Ban </a:t>
            </a:r>
            <a:r>
              <a:rPr lang="en-US" sz="2400" dirty="0" err="1">
                <a:solidFill>
                  <a:srgbClr val="FF0000"/>
                </a:solidFill>
                <a:latin typeface="Times New Roman" panose="02020603050405020304" pitchFamily="18" charset="0"/>
                <a:cs typeface="Times New Roman" panose="02020603050405020304" pitchFamily="18" charset="0"/>
              </a:rPr>
              <a:t>Tuyên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giáo</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và</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Dân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vận</a:t>
            </a:r>
            <a:r>
              <a:rPr lang="en-US" sz="2400" dirty="0">
                <a:solidFill>
                  <a:srgbClr val="FF0000"/>
                </a:solidFill>
                <a:latin typeface="Times New Roman" panose="02020603050405020304" pitchFamily="18" charset="0"/>
                <a:cs typeface="Times New Roman" panose="02020603050405020304" pitchFamily="18" charset="0"/>
              </a:rPr>
              <a:t> Trung </a:t>
            </a:r>
            <a:r>
              <a:rPr lang="en-US" sz="2400" dirty="0" err="1">
                <a:solidFill>
                  <a:srgbClr val="FF0000"/>
                </a:solidFill>
                <a:latin typeface="Times New Roman" panose="02020603050405020304" pitchFamily="18" charset="0"/>
                <a:cs typeface="Times New Roman" panose="02020603050405020304" pitchFamily="18" charset="0"/>
              </a:rPr>
              <a:t>ương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trì</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hợp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Ban </a:t>
            </a: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Trung </a:t>
            </a:r>
            <a:r>
              <a:rPr lang="en-US" sz="2400" dirty="0" err="1">
                <a:solidFill>
                  <a:schemeClr val="tx1"/>
                </a:solidFill>
                <a:latin typeface="Times New Roman" panose="02020603050405020304" pitchFamily="18" charset="0"/>
                <a:cs typeface="Times New Roman" panose="02020603050405020304" pitchFamily="18" charset="0"/>
              </a:rPr>
              <a:t>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uỷ</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Chính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cấp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uỷ</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cứu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định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hướng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việc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sắp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xếp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cơ</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quan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báo</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chí</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địa</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phương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theo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hướng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sáp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nhập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phát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thanh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truyền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thuộc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uỷ</a:t>
            </a:r>
            <a:r>
              <a:rPr lang="en-US" sz="2400" dirty="0">
                <a:solidFill>
                  <a:schemeClr val="tx1"/>
                </a:solidFill>
                <a:latin typeface="Times New Roman" panose="02020603050405020304" pitchFamily="18" charset="0"/>
                <a:cs typeface="Times New Roman" panose="02020603050405020304" pitchFamily="18" charset="0"/>
              </a:rPr>
              <a:t> ban </a:t>
            </a:r>
            <a:r>
              <a:rPr lang="en-US" sz="2400" dirty="0" err="1">
                <a:solidFill>
                  <a:schemeClr val="tx1"/>
                </a:solidFill>
                <a:latin typeface="Times New Roman" panose="02020603050405020304" pitchFamily="18" charset="0"/>
                <a:cs typeface="Times New Roman" panose="02020603050405020304" pitchFamily="18" charset="0"/>
              </a:rPr>
              <a:t>nhân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cấp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tỉnh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bộ</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tỉnh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phố</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thuộc</a:t>
            </a:r>
            <a:r>
              <a:rPr lang="en-US" sz="2400" dirty="0">
                <a:solidFill>
                  <a:schemeClr val="tx1"/>
                </a:solidFill>
                <a:latin typeface="Times New Roman" panose="02020603050405020304" pitchFamily="18" charset="0"/>
                <a:cs typeface="Times New Roman" panose="02020603050405020304" pitchFamily="18" charset="0"/>
              </a:rPr>
              <a:t> Trung </a:t>
            </a:r>
            <a:r>
              <a:rPr lang="en-US" sz="2400" dirty="0" err="1">
                <a:solidFill>
                  <a:schemeClr val="tx1"/>
                </a:solidFill>
                <a:latin typeface="Times New Roman" panose="02020603050405020304" pitchFamily="18" charset="0"/>
                <a:cs typeface="Times New Roman" panose="02020603050405020304" pitchFamily="18" charset="0"/>
              </a:rPr>
              <a:t>ương</a:t>
            </a:r>
            <a:r>
              <a:rPr lang="en-US" sz="2400" dirty="0">
                <a:solidFill>
                  <a:schemeClr val="tx1"/>
                </a:solidFill>
                <a:latin typeface="Times New Roman" panose="02020603050405020304" pitchFamily="18" charset="0"/>
                <a:cs typeface="Times New Roman" panose="02020603050405020304" pitchFamily="18" charset="0"/>
              </a:rPr>
              <a:t>.</a:t>
            </a:r>
          </a:p>
          <a:p>
            <a:endParaRPr lang="en-US" sz="2400" dirty="0">
              <a:solidFill>
                <a:schemeClr val="tx1"/>
              </a:solidFill>
              <a:latin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	6. </a:t>
            </a:r>
            <a:r>
              <a:rPr lang="en-US" sz="2400" dirty="0">
                <a:solidFill>
                  <a:srgbClr val="FF0000"/>
                </a:solidFill>
                <a:latin typeface="Times New Roman" panose="02020603050405020304" pitchFamily="18" charset="0"/>
                <a:cs typeface="Times New Roman" panose="02020603050405020304" pitchFamily="18" charset="0"/>
              </a:rPr>
              <a:t>Giao Quân </a:t>
            </a:r>
            <a:r>
              <a:rPr lang="en-US" sz="2400" dirty="0" err="1">
                <a:solidFill>
                  <a:srgbClr val="FF0000"/>
                </a:solidFill>
                <a:latin typeface="Times New Roman" panose="02020603050405020304" pitchFamily="18" charset="0"/>
                <a:cs typeface="Times New Roman" panose="02020603050405020304" pitchFamily="18" charset="0"/>
              </a:rPr>
              <a:t>uỷ</a:t>
            </a:r>
            <a:r>
              <a:rPr lang="en-US" sz="2400" dirty="0">
                <a:solidFill>
                  <a:srgbClr val="FF0000"/>
                </a:solidFill>
                <a:latin typeface="Times New Roman" panose="02020603050405020304" pitchFamily="18" charset="0"/>
                <a:cs typeface="Times New Roman" panose="02020603050405020304" pitchFamily="18" charset="0"/>
              </a:rPr>
              <a:t> Trung </a:t>
            </a:r>
            <a:r>
              <a:rPr lang="en-US" sz="2400" dirty="0" err="1">
                <a:solidFill>
                  <a:srgbClr val="FF0000"/>
                </a:solidFill>
                <a:latin typeface="Times New Roman" panose="02020603050405020304" pitchFamily="18" charset="0"/>
                <a:cs typeface="Times New Roman" panose="02020603050405020304" pitchFamily="18" charset="0"/>
              </a:rPr>
              <a:t>ương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trì</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hợp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Ban </a:t>
            </a: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Trung </a:t>
            </a:r>
            <a:r>
              <a:rPr lang="en-US" sz="2400" dirty="0" err="1">
                <a:solidFill>
                  <a:schemeClr val="tx1"/>
                </a:solidFill>
                <a:latin typeface="Times New Roman" panose="02020603050405020304" pitchFamily="18" charset="0"/>
                <a:cs typeface="Times New Roman" panose="02020603050405020304" pitchFamily="18" charset="0"/>
              </a:rPr>
              <a:t>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uỷ</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Chính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uỷ</a:t>
            </a:r>
            <a:r>
              <a:rPr lang="en-US" sz="2400" dirty="0">
                <a:solidFill>
                  <a:schemeClr val="tx1"/>
                </a:solidFill>
                <a:latin typeface="Times New Roman" panose="02020603050405020304" pitchFamily="18" charset="0"/>
                <a:cs typeface="Times New Roman" panose="02020603050405020304" pitchFamily="18" charset="0"/>
              </a:rPr>
              <a:t> Quốc </a:t>
            </a:r>
            <a:r>
              <a:rPr lang="en-US" sz="2400" dirty="0" err="1">
                <a:solidFill>
                  <a:schemeClr val="tx1"/>
                </a:solidFill>
                <a:latin typeface="Times New Roman" panose="02020603050405020304" pitchFamily="18" charset="0"/>
                <a:cs typeface="Times New Roman" panose="02020603050405020304" pitchFamily="18" charset="0"/>
              </a:rPr>
              <a:t>hội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cấp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uỷ</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cứu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định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hướng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tiếp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tục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sắp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xếp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tổ</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chức</a:t>
            </a:r>
            <a:r>
              <a:rPr lang="en-US" sz="2400" dirty="0">
                <a:solidFill>
                  <a:srgbClr val="FF0000"/>
                </a:solidFill>
                <a:latin typeface="Times New Roman" panose="02020603050405020304" pitchFamily="18" charset="0"/>
                <a:cs typeface="Times New Roman" panose="02020603050405020304" pitchFamily="18" charset="0"/>
              </a:rPr>
              <a:t> Quân </a:t>
            </a:r>
            <a:r>
              <a:rPr lang="en-US" sz="2400" dirty="0" err="1">
                <a:solidFill>
                  <a:srgbClr val="FF0000"/>
                </a:solidFill>
                <a:latin typeface="Times New Roman" panose="02020603050405020304" pitchFamily="18" charset="0"/>
                <a:cs typeface="Times New Roman" panose="02020603050405020304" pitchFamily="18" charset="0"/>
              </a:rPr>
              <a:t>đội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trong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đó</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có</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tổ</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chức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của</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cơ</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quan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quân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sự</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cấp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huyện</a:t>
            </a:r>
            <a:r>
              <a:rPr lang="en-US" sz="2400" dirty="0">
                <a:solidFill>
                  <a:srgbClr val="FF0000"/>
                </a:solidFill>
                <a:latin typeface="Times New Roman" panose="02020603050405020304" pitchFamily="18" charset="0"/>
                <a:cs typeface="Times New Roman" panose="02020603050405020304" pitchFamily="18" charset="0"/>
              </a:rPr>
              <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xuất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bổ</a:t>
            </a:r>
            <a:r>
              <a:rPr lang="en-US" sz="2400" dirty="0">
                <a:solidFill>
                  <a:schemeClr val="tx1"/>
                </a:solidFill>
                <a:latin typeface="Times New Roman" panose="02020603050405020304" pitchFamily="18" charset="0"/>
                <a:cs typeface="Times New Roman" panose="02020603050405020304" pitchFamily="18" charset="0"/>
              </a:rPr>
              <a:t> sung, </a:t>
            </a:r>
            <a:r>
              <a:rPr lang="en-US" sz="2400" dirty="0" err="1">
                <a:solidFill>
                  <a:schemeClr val="tx1"/>
                </a:solidFill>
                <a:latin typeface="Times New Roman" panose="02020603050405020304" pitchFamily="18" charset="0"/>
                <a:cs typeface="Times New Roman" panose="02020603050405020304" pitchFamily="18" charset="0"/>
              </a:rPr>
              <a:t>sửa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đổi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chế</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chính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sách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pháp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luật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nước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cáo</a:t>
            </a:r>
            <a:r>
              <a:rPr lang="en-US" sz="2400" dirty="0">
                <a:solidFill>
                  <a:schemeClr val="tx1"/>
                </a:solidFill>
                <a:latin typeface="Times New Roman" panose="02020603050405020304" pitchFamily="18" charset="0"/>
                <a:cs typeface="Times New Roman" panose="02020603050405020304" pitchFamily="18" charset="0"/>
              </a:rPr>
              <a:t> BCT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quý</a:t>
            </a:r>
            <a:r>
              <a:rPr lang="en-US" sz="2400" b="1" i="1" dirty="0">
                <a:solidFill>
                  <a:schemeClr val="tx1"/>
                </a:solidFill>
                <a:latin typeface="Times New Roman" panose="02020603050405020304" pitchFamily="18" charset="0"/>
                <a:cs typeface="Times New Roman" panose="02020603050405020304" pitchFamily="18" charset="0"/>
              </a:rPr>
              <a:t> III/2025</a:t>
            </a:r>
            <a:r>
              <a:rPr lang="en-US" sz="2400" dirty="0">
                <a:solidFill>
                  <a:schemeClr val="tx1"/>
                </a:solidFill>
                <a:latin typeface="Times New Roman" panose="02020603050405020304" pitchFamily="18" charset="0"/>
                <a:cs typeface="Times New Roman" panose="02020603050405020304" pitchFamily="18" charset="0"/>
              </a:rPr>
              <a:t>.</a:t>
            </a:r>
            <a:endPar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defTabSz="914400">
              <a:lnSpc>
                <a:spcPct val="130000"/>
              </a:lnSpc>
              <a:spcBef>
                <a:spcPts val="1000"/>
              </a:spcBef>
              <a:tabLst>
                <a:tab pos="574675" algn="l"/>
              </a:tabLst>
              <a:defRPr/>
            </a:pP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p>
          <a:p>
            <a:pPr lvl="0" algn="just" defTabSz="914400">
              <a:lnSpc>
                <a:spcPct val="130000"/>
              </a:lnSpc>
              <a:spcBef>
                <a:spcPts val="1000"/>
              </a:spcBef>
              <a:tabLst>
                <a:tab pos="574675" algn="l"/>
              </a:tabLst>
              <a:defRPr/>
            </a:pPr>
            <a:endPar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5792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wipe(down)">
                                      <p:cBhvr>
                                        <p:cTn id="7" dur="500"/>
                                        <p:tgtEl>
                                          <p:spTgt spid="6">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5" end="5"/>
                                            </p:txEl>
                                          </p:spTgt>
                                        </p:tgtEl>
                                        <p:attrNameLst>
                                          <p:attrName>style.visibility</p:attrName>
                                        </p:attrNameLst>
                                      </p:cBhvr>
                                      <p:to>
                                        <p:strVal val="visible"/>
                                      </p:to>
                                    </p:set>
                                    <p:animEffect transition="in" filter="wipe(down)">
                                      <p:cBhvr>
                                        <p:cTn id="12" dur="500"/>
                                        <p:tgtEl>
                                          <p:spTgt spid="6">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down)">
                                      <p:cBhvr>
                                        <p:cTn id="1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4B374-D0BE-0696-28B8-2EAF96D8C125}"/>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FA799E8-35F4-ADD5-1809-11D8A9A2D776}"/>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30000"/>
              </a:lnSpc>
              <a:spcBef>
                <a:spcPts val="1000"/>
              </a:spcBef>
              <a:tabLst>
                <a:tab pos="574675" algn="l"/>
              </a:tabLst>
              <a:defRPr/>
            </a:pPr>
            <a:endParaRPr lang="en-US" sz="2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a:p>
            <a:r>
              <a:rPr lang="en-US" sz="2500" dirty="0">
                <a:solidFill>
                  <a:schemeClr val="tx1"/>
                </a:solidFill>
                <a:latin typeface="Times New Roman" panose="02020603050405020304" pitchFamily="18" charset="0"/>
                <a:cs typeface="Times New Roman" panose="02020603050405020304" pitchFamily="18" charset="0"/>
              </a:rPr>
              <a:t>	7. </a:t>
            </a:r>
            <a:r>
              <a:rPr lang="en-US" sz="2500" dirty="0">
                <a:solidFill>
                  <a:srgbClr val="FF0000"/>
                </a:solidFill>
                <a:latin typeface="Times New Roman" panose="02020603050405020304" pitchFamily="18" charset="0"/>
                <a:cs typeface="Times New Roman" panose="02020603050405020304" pitchFamily="18" charset="0"/>
              </a:rPr>
              <a:t>Giao </a:t>
            </a:r>
            <a:r>
              <a:rPr lang="en-US" sz="2500" dirty="0" err="1">
                <a:solidFill>
                  <a:srgbClr val="FF0000"/>
                </a:solidFill>
                <a:latin typeface="Times New Roman" panose="02020603050405020304" pitchFamily="18" charset="0"/>
                <a:cs typeface="Times New Roman" panose="02020603050405020304" pitchFamily="18" charset="0"/>
              </a:rPr>
              <a:t>Đảng</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uỷ</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Mặt</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trận</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Tổ</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quốc</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các</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đoàn</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thể</a:t>
            </a:r>
            <a:r>
              <a:rPr lang="en-US" sz="2500" dirty="0">
                <a:solidFill>
                  <a:srgbClr val="FF0000"/>
                </a:solidFill>
                <a:latin typeface="Times New Roman" panose="02020603050405020304" pitchFamily="18" charset="0"/>
                <a:cs typeface="Times New Roman" panose="02020603050405020304" pitchFamily="18" charset="0"/>
              </a:rPr>
              <a:t> Trung </a:t>
            </a:r>
            <a:r>
              <a:rPr lang="en-US" sz="2500" dirty="0" err="1">
                <a:solidFill>
                  <a:srgbClr val="FF0000"/>
                </a:solidFill>
                <a:latin typeface="Times New Roman" panose="02020603050405020304" pitchFamily="18" charset="0"/>
                <a:cs typeface="Times New Roman" panose="02020603050405020304" pitchFamily="18" charset="0"/>
              </a:rPr>
              <a:t>ương</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phối</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hợp</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với</a:t>
            </a:r>
            <a:r>
              <a:rPr lang="en-US" sz="2500" dirty="0">
                <a:solidFill>
                  <a:schemeClr val="tx1"/>
                </a:solidFill>
                <a:latin typeface="Times New Roman" panose="02020603050405020304" pitchFamily="18" charset="0"/>
                <a:cs typeface="Times New Roman" panose="02020603050405020304" pitchFamily="18" charset="0"/>
              </a:rPr>
              <a:t> Ban </a:t>
            </a:r>
            <a:r>
              <a:rPr lang="en-US" sz="2500" dirty="0" err="1">
                <a:solidFill>
                  <a:schemeClr val="tx1"/>
                </a:solidFill>
                <a:latin typeface="Times New Roman" panose="02020603050405020304" pitchFamily="18" charset="0"/>
                <a:cs typeface="Times New Roman" panose="02020603050405020304" pitchFamily="18" charset="0"/>
              </a:rPr>
              <a:t>Tổ</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chức</a:t>
            </a:r>
            <a:r>
              <a:rPr lang="en-US" sz="2500" dirty="0">
                <a:solidFill>
                  <a:schemeClr val="tx1"/>
                </a:solidFill>
                <a:latin typeface="Times New Roman" panose="02020603050405020304" pitchFamily="18" charset="0"/>
                <a:cs typeface="Times New Roman" panose="02020603050405020304" pitchFamily="18" charset="0"/>
              </a:rPr>
              <a:t> Trung </a:t>
            </a:r>
            <a:r>
              <a:rPr lang="en-US" sz="2500" dirty="0" err="1">
                <a:solidFill>
                  <a:schemeClr val="tx1"/>
                </a:solidFill>
                <a:latin typeface="Times New Roman" panose="02020603050405020304" pitchFamily="18" charset="0"/>
                <a:cs typeface="Times New Roman" panose="02020603050405020304" pitchFamily="18" charset="0"/>
              </a:rPr>
              <a:t>ương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Đảng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uỷ</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Chính</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phủ</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Đảng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uỷ</a:t>
            </a:r>
            <a:r>
              <a:rPr lang="en-US" sz="2500" dirty="0">
                <a:solidFill>
                  <a:schemeClr val="tx1"/>
                </a:solidFill>
                <a:latin typeface="Times New Roman" panose="02020603050405020304" pitchFamily="18" charset="0"/>
                <a:cs typeface="Times New Roman" panose="02020603050405020304" pitchFamily="18" charset="0"/>
              </a:rPr>
              <a:t> Quốc </a:t>
            </a:r>
            <a:r>
              <a:rPr lang="en-US" sz="2500" dirty="0" err="1">
                <a:solidFill>
                  <a:schemeClr val="tx1"/>
                </a:solidFill>
                <a:latin typeface="Times New Roman" panose="02020603050405020304" pitchFamily="18" charset="0"/>
                <a:cs typeface="Times New Roman" panose="02020603050405020304" pitchFamily="18" charset="0"/>
              </a:rPr>
              <a:t>hội</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và</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đảng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uỷ</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các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tổ</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chức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chính</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trị</a:t>
            </a:r>
            <a:r>
              <a:rPr lang="en-US" sz="2500" dirty="0">
                <a:solidFill>
                  <a:schemeClr val="tx1"/>
                </a:solidFill>
                <a:latin typeface="Times New Roman" panose="02020603050405020304" pitchFamily="18" charset="0"/>
                <a:cs typeface="Times New Roman" panose="02020603050405020304" pitchFamily="18" charset="0"/>
              </a:rPr>
              <a:t> - </a:t>
            </a:r>
            <a:r>
              <a:rPr lang="en-US" sz="2500" dirty="0" err="1">
                <a:solidFill>
                  <a:schemeClr val="tx1"/>
                </a:solidFill>
                <a:latin typeface="Times New Roman" panose="02020603050405020304" pitchFamily="18" charset="0"/>
                <a:cs typeface="Times New Roman" panose="02020603050405020304" pitchFamily="18" charset="0"/>
              </a:rPr>
              <a:t>xã</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hội</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hội</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quần</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chúng</a:t>
            </a:r>
            <a:r>
              <a:rPr lang="en-US" sz="2500" dirty="0">
                <a:solidFill>
                  <a:schemeClr val="tx1"/>
                </a:solidFill>
                <a:latin typeface="Times New Roman" panose="02020603050405020304" pitchFamily="18" charset="0"/>
                <a:cs typeface="Times New Roman" panose="02020603050405020304" pitchFamily="18" charset="0"/>
              </a:rPr>
              <a:t> ở Trung </a:t>
            </a:r>
            <a:r>
              <a:rPr lang="en-US" sz="2500" dirty="0" err="1">
                <a:solidFill>
                  <a:schemeClr val="tx1"/>
                </a:solidFill>
                <a:latin typeface="Times New Roman" panose="02020603050405020304" pitchFamily="18" charset="0"/>
                <a:cs typeface="Times New Roman" panose="02020603050405020304" pitchFamily="18" charset="0"/>
              </a:rPr>
              <a:t>ương</a:t>
            </a:r>
            <a:r>
              <a:rPr lang="en-US" sz="2500" dirty="0">
                <a:solidFill>
                  <a:schemeClr val="tx1"/>
                </a:solidFill>
                <a:latin typeface="Times New Roman" panose="02020603050405020304" pitchFamily="18" charset="0"/>
                <a:cs typeface="Times New Roman" panose="02020603050405020304" pitchFamily="18" charset="0"/>
              </a:rPr>
              <a:t> do </a:t>
            </a:r>
            <a:r>
              <a:rPr lang="en-US" sz="2500" dirty="0" err="1">
                <a:solidFill>
                  <a:schemeClr val="tx1"/>
                </a:solidFill>
                <a:latin typeface="Times New Roman" panose="02020603050405020304" pitchFamily="18" charset="0"/>
                <a:cs typeface="Times New Roman" panose="02020603050405020304" pitchFamily="18" charset="0"/>
              </a:rPr>
              <a:t>Đảng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Nhà</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nước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giao</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nhiệm</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vụ</a:t>
            </a:r>
            <a:r>
              <a:rPr lang="en-US" sz="2500" dirty="0">
                <a:solidFill>
                  <a:schemeClr val="tx1"/>
                </a:solidFill>
                <a:latin typeface="Times New Roman" panose="02020603050405020304" pitchFamily="18" charset="0"/>
                <a:cs typeface="Times New Roman" panose="02020603050405020304" pitchFamily="18" charset="0"/>
              </a:rPr>
              <a:t>: </a:t>
            </a:r>
          </a:p>
          <a:p>
            <a:endParaRPr lang="en-US" sz="2500" i="1" dirty="0">
              <a:solidFill>
                <a:schemeClr val="tx1"/>
              </a:solidFill>
              <a:latin typeface="Times New Roman" panose="02020603050405020304" pitchFamily="18" charset="0"/>
              <a:cs typeface="Times New Roman" panose="02020603050405020304" pitchFamily="18" charset="0"/>
            </a:endParaRPr>
          </a:p>
          <a:p>
            <a:r>
              <a:rPr lang="en-US" sz="2500" i="1" dirty="0">
                <a:solidFill>
                  <a:schemeClr val="tx1"/>
                </a:solidFill>
                <a:latin typeface="Times New Roman" panose="02020603050405020304" pitchFamily="18" charset="0"/>
                <a:cs typeface="Times New Roman" panose="02020603050405020304" pitchFamily="18" charset="0"/>
              </a:rPr>
              <a:t>	(1)</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Lãnh</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đạo</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chỉ</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đạo</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tổng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rà</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soát</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chức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năng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nhiệm</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vụ</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tổ</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chức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bộ</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máy</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của</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các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cơ</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quan</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tổ</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chức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trực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thuộc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nhất</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là</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các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cơ</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quan</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báo</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chí</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nhằm</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bảo</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đảm</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quản</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lý</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thống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nhất</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hiệu</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quả</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hoạt</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động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theo</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hướng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tinh</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gọn</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tối</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đa</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chỉ</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duy</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trì</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các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đơn</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vị</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thực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sự</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cần</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thiết</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báo</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cáo</a:t>
            </a:r>
            <a:r>
              <a:rPr lang="en-US" sz="2500" dirty="0">
                <a:solidFill>
                  <a:schemeClr val="tx1"/>
                </a:solidFill>
                <a:latin typeface="Times New Roman" panose="02020603050405020304" pitchFamily="18" charset="0"/>
                <a:cs typeface="Times New Roman" panose="02020603050405020304" pitchFamily="18" charset="0"/>
              </a:rPr>
              <a:t> BCT </a:t>
            </a:r>
            <a:r>
              <a:rPr lang="en-US" sz="2500" dirty="0" err="1">
                <a:solidFill>
                  <a:schemeClr val="tx1"/>
                </a:solidFill>
                <a:latin typeface="Times New Roman" panose="02020603050405020304" pitchFamily="18" charset="0"/>
                <a:cs typeface="Times New Roman" panose="02020603050405020304" pitchFamily="18" charset="0"/>
              </a:rPr>
              <a:t>trong</a:t>
            </a:r>
            <a:r>
              <a:rPr lang="en-US" sz="2500" dirty="0">
                <a:solidFill>
                  <a:schemeClr val="tx1"/>
                </a:solidFill>
                <a:latin typeface="Times New Roman" panose="02020603050405020304" pitchFamily="18" charset="0"/>
                <a:cs typeface="Times New Roman" panose="02020603050405020304" pitchFamily="18" charset="0"/>
              </a:rPr>
              <a:t> </a:t>
            </a:r>
            <a:r>
              <a:rPr lang="en-US" sz="2500" b="1" i="1" dirty="0" err="1">
                <a:solidFill>
                  <a:schemeClr val="tx1"/>
                </a:solidFill>
                <a:latin typeface="Times New Roman" panose="02020603050405020304" pitchFamily="18" charset="0"/>
                <a:cs typeface="Times New Roman" panose="02020603050405020304" pitchFamily="18" charset="0"/>
              </a:rPr>
              <a:t>quý</a:t>
            </a:r>
            <a:r>
              <a:rPr lang="en-US" sz="2500" b="1" i="1" dirty="0">
                <a:solidFill>
                  <a:schemeClr val="tx1"/>
                </a:solidFill>
                <a:latin typeface="Times New Roman" panose="02020603050405020304" pitchFamily="18" charset="0"/>
                <a:cs typeface="Times New Roman" panose="02020603050405020304" pitchFamily="18" charset="0"/>
              </a:rPr>
              <a:t> II/2025</a:t>
            </a:r>
            <a:r>
              <a:rPr lang="en-US" sz="2500" dirty="0">
                <a:solidFill>
                  <a:schemeClr val="tx1"/>
                </a:solidFill>
                <a:latin typeface="Times New Roman" panose="02020603050405020304" pitchFamily="18" charset="0"/>
                <a:cs typeface="Times New Roman" panose="02020603050405020304" pitchFamily="18" charset="0"/>
              </a:rPr>
              <a:t>. </a:t>
            </a:r>
          </a:p>
          <a:p>
            <a:endParaRPr lang="en-US" sz="2500" i="1" dirty="0">
              <a:solidFill>
                <a:schemeClr val="tx1"/>
              </a:solidFill>
              <a:latin typeface="Times New Roman" panose="02020603050405020304" pitchFamily="18" charset="0"/>
              <a:cs typeface="Times New Roman" panose="02020603050405020304" pitchFamily="18" charset="0"/>
            </a:endParaRPr>
          </a:p>
          <a:p>
            <a:r>
              <a:rPr lang="en-US" sz="2500" i="1" dirty="0">
                <a:solidFill>
                  <a:schemeClr val="tx1"/>
                </a:solidFill>
                <a:latin typeface="Times New Roman" panose="02020603050405020304" pitchFamily="18" charset="0"/>
                <a:cs typeface="Times New Roman" panose="02020603050405020304" pitchFamily="18" charset="0"/>
              </a:rPr>
              <a:t>	(2)</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Nghiên</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cứu</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định</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hướng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tiếp</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tục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sắp</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xếp</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lại</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các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tổ</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chức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chính</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trị</a:t>
            </a:r>
            <a:r>
              <a:rPr lang="en-US" sz="2500" dirty="0">
                <a:solidFill>
                  <a:schemeClr val="tx1"/>
                </a:solidFill>
                <a:latin typeface="Times New Roman" panose="02020603050405020304" pitchFamily="18" charset="0"/>
                <a:cs typeface="Times New Roman" panose="02020603050405020304" pitchFamily="18" charset="0"/>
              </a:rPr>
              <a:t> - </a:t>
            </a:r>
            <a:r>
              <a:rPr lang="en-US" sz="2500" dirty="0" err="1">
                <a:solidFill>
                  <a:schemeClr val="tx1"/>
                </a:solidFill>
                <a:latin typeface="Times New Roman" panose="02020603050405020304" pitchFamily="18" charset="0"/>
                <a:cs typeface="Times New Roman" panose="02020603050405020304" pitchFamily="18" charset="0"/>
              </a:rPr>
              <a:t>xã</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hội</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hội</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quần</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chúng</a:t>
            </a:r>
            <a:r>
              <a:rPr lang="en-US" sz="2500" dirty="0">
                <a:solidFill>
                  <a:schemeClr val="tx1"/>
                </a:solidFill>
                <a:latin typeface="Times New Roman" panose="02020603050405020304" pitchFamily="18" charset="0"/>
                <a:cs typeface="Times New Roman" panose="02020603050405020304" pitchFamily="18" charset="0"/>
              </a:rPr>
              <a:t> do </a:t>
            </a:r>
            <a:r>
              <a:rPr lang="en-US" sz="2500" dirty="0" err="1">
                <a:solidFill>
                  <a:schemeClr val="tx1"/>
                </a:solidFill>
                <a:latin typeface="Times New Roman" panose="02020603050405020304" pitchFamily="18" charset="0"/>
                <a:cs typeface="Times New Roman" panose="02020603050405020304" pitchFamily="18" charset="0"/>
              </a:rPr>
              <a:t>Đảng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và</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Nhà</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nước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giao</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nhiệm</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vụ</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về</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trực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thuộc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Uỷ</a:t>
            </a:r>
            <a:r>
              <a:rPr lang="en-US" sz="2500" dirty="0">
                <a:solidFill>
                  <a:schemeClr val="tx1"/>
                </a:solidFill>
                <a:latin typeface="Times New Roman" panose="02020603050405020304" pitchFamily="18" charset="0"/>
                <a:cs typeface="Times New Roman" panose="02020603050405020304" pitchFamily="18" charset="0"/>
              </a:rPr>
              <a:t> ban Trung </a:t>
            </a:r>
            <a:r>
              <a:rPr lang="en-US" sz="2500" dirty="0" err="1">
                <a:solidFill>
                  <a:schemeClr val="tx1"/>
                </a:solidFill>
                <a:latin typeface="Times New Roman" panose="02020603050405020304" pitchFamily="18" charset="0"/>
                <a:cs typeface="Times New Roman" panose="02020603050405020304" pitchFamily="18" charset="0"/>
              </a:rPr>
              <a:t>ương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Mặt</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trận</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Tổ</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quốc</a:t>
            </a:r>
            <a:r>
              <a:rPr lang="en-US" sz="2500" dirty="0">
                <a:solidFill>
                  <a:schemeClr val="tx1"/>
                </a:solidFill>
                <a:latin typeface="Times New Roman" panose="02020603050405020304" pitchFamily="18" charset="0"/>
                <a:cs typeface="Times New Roman" panose="02020603050405020304" pitchFamily="18" charset="0"/>
              </a:rPr>
              <a:t> Việt Nam (</a:t>
            </a:r>
            <a:r>
              <a:rPr lang="en-US" sz="2500" dirty="0" err="1">
                <a:solidFill>
                  <a:schemeClr val="tx1"/>
                </a:solidFill>
                <a:latin typeface="Times New Roman" panose="02020603050405020304" pitchFamily="18" charset="0"/>
                <a:cs typeface="Times New Roman" panose="02020603050405020304" pitchFamily="18" charset="0"/>
              </a:rPr>
              <a:t>đồng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bộ</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với</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cơ</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cấu</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tổ</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chức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đảng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hiện</a:t>
            </a:r>
            <a:r>
              <a:rPr lang="en-US" sz="2500" dirty="0">
                <a:solidFill>
                  <a:schemeClr val="tx1"/>
                </a:solidFill>
                <a:latin typeface="Times New Roman" panose="02020603050405020304" pitchFamily="18" charset="0"/>
                <a:cs typeface="Times New Roman" panose="02020603050405020304" pitchFamily="18" charset="0"/>
              </a:rPr>
              <a:t> nay) </a:t>
            </a:r>
            <a:r>
              <a:rPr lang="en-US" sz="2500" dirty="0" err="1">
                <a:solidFill>
                  <a:schemeClr val="tx1"/>
                </a:solidFill>
                <a:latin typeface="Times New Roman" panose="02020603050405020304" pitchFamily="18" charset="0"/>
                <a:cs typeface="Times New Roman" panose="02020603050405020304" pitchFamily="18" charset="0"/>
              </a:rPr>
              <a:t>và</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đề</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xuất</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chủ</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trương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sửa</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đổi</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bổ</a:t>
            </a:r>
            <a:r>
              <a:rPr lang="en-US" sz="2500" dirty="0">
                <a:solidFill>
                  <a:schemeClr val="tx1"/>
                </a:solidFill>
                <a:latin typeface="Times New Roman" panose="02020603050405020304" pitchFamily="18" charset="0"/>
                <a:cs typeface="Times New Roman" panose="02020603050405020304" pitchFamily="18" charset="0"/>
              </a:rPr>
              <a:t> sung </a:t>
            </a:r>
            <a:r>
              <a:rPr lang="en-US" sz="2500" dirty="0" err="1">
                <a:solidFill>
                  <a:schemeClr val="tx1"/>
                </a:solidFill>
                <a:latin typeface="Times New Roman" panose="02020603050405020304" pitchFamily="18" charset="0"/>
                <a:cs typeface="Times New Roman" panose="02020603050405020304" pitchFamily="18" charset="0"/>
              </a:rPr>
              <a:t>các</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quy</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định</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pháp</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luật</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quy</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định</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của</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Đảng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có</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liên</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quan</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báo</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cáo</a:t>
            </a:r>
            <a:r>
              <a:rPr lang="en-US" sz="2500" dirty="0">
                <a:solidFill>
                  <a:schemeClr val="tx1"/>
                </a:solidFill>
                <a:latin typeface="Times New Roman" panose="02020603050405020304" pitchFamily="18" charset="0"/>
                <a:cs typeface="Times New Roman" panose="02020603050405020304" pitchFamily="18" charset="0"/>
              </a:rPr>
              <a:t> BCT </a:t>
            </a:r>
            <a:r>
              <a:rPr lang="en-US" sz="2500" dirty="0" err="1">
                <a:solidFill>
                  <a:schemeClr val="tx1"/>
                </a:solidFill>
                <a:latin typeface="Times New Roman" panose="02020603050405020304" pitchFamily="18" charset="0"/>
                <a:cs typeface="Times New Roman" panose="02020603050405020304" pitchFamily="18" charset="0"/>
              </a:rPr>
              <a:t>trong</a:t>
            </a:r>
            <a:r>
              <a:rPr lang="en-US" sz="2500" dirty="0">
                <a:solidFill>
                  <a:schemeClr val="tx1"/>
                </a:solidFill>
                <a:latin typeface="Times New Roman" panose="02020603050405020304" pitchFamily="18" charset="0"/>
                <a:cs typeface="Times New Roman" panose="02020603050405020304" pitchFamily="18" charset="0"/>
              </a:rPr>
              <a:t> </a:t>
            </a:r>
            <a:r>
              <a:rPr lang="en-US" sz="2500" b="1" i="1" dirty="0" err="1">
                <a:solidFill>
                  <a:schemeClr val="tx1"/>
                </a:solidFill>
                <a:latin typeface="Times New Roman" panose="02020603050405020304" pitchFamily="18" charset="0"/>
                <a:cs typeface="Times New Roman" panose="02020603050405020304" pitchFamily="18" charset="0"/>
              </a:rPr>
              <a:t>quý</a:t>
            </a:r>
            <a:r>
              <a:rPr lang="en-US" sz="2500" b="1" i="1" dirty="0">
                <a:solidFill>
                  <a:schemeClr val="tx1"/>
                </a:solidFill>
                <a:latin typeface="Times New Roman" panose="02020603050405020304" pitchFamily="18" charset="0"/>
                <a:cs typeface="Times New Roman" panose="02020603050405020304" pitchFamily="18" charset="0"/>
              </a:rPr>
              <a:t> III/2025</a:t>
            </a:r>
            <a:r>
              <a:rPr lang="en-US" sz="2500" dirty="0">
                <a:solidFill>
                  <a:schemeClr val="tx1"/>
                </a:solidFill>
                <a:latin typeface="Times New Roman" panose="02020603050405020304" pitchFamily="18" charset="0"/>
                <a:cs typeface="Times New Roman" panose="02020603050405020304" pitchFamily="18" charset="0"/>
              </a:rPr>
              <a:t>.</a:t>
            </a:r>
            <a:endParaRPr lang="en-US" sz="25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defTabSz="914400">
              <a:lnSpc>
                <a:spcPct val="130000"/>
              </a:lnSpc>
              <a:spcBef>
                <a:spcPts val="1000"/>
              </a:spcBef>
              <a:tabLst>
                <a:tab pos="574675" algn="l"/>
              </a:tabLst>
              <a:defRPr/>
            </a:pPr>
            <a:endPar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950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down)">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wipe(down)">
                                      <p:cBhvr>
                                        <p:cTn id="12" dur="500"/>
                                        <p:tgtEl>
                                          <p:spTgt spid="6">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animEffect transition="in" filter="wipe(down)">
                                      <p:cBhvr>
                                        <p:cTn id="1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4E0364-8744-E0D9-5E62-4B18B7DBD57D}"/>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714A3204-1834-68E4-8986-4D7286DC7D58}"/>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30000"/>
              </a:lnSpc>
              <a:spcBef>
                <a:spcPts val="1000"/>
              </a:spcBef>
              <a:tabLst>
                <a:tab pos="574675" algn="l"/>
              </a:tabLst>
              <a:defRPr/>
            </a:pPr>
            <a:r>
              <a:rPr lang="en-US" sz="2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IV. </a:t>
            </a:r>
            <a:r>
              <a:rPr lang="en-US" sz="2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sz="2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28/2/2025, BCT, BBT </a:t>
            </a:r>
            <a:r>
              <a:rPr lang="en-US" sz="2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ban </a:t>
            </a:r>
            <a:r>
              <a:rPr lang="en-US" sz="2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sz="2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luận</a:t>
            </a:r>
            <a:r>
              <a:rPr lang="en-US" sz="2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127 </a:t>
            </a:r>
            <a:r>
              <a:rPr lang="en-US" sz="2200" b="1" dirty="0">
                <a:solidFill>
                  <a:srgbClr val="FF0000"/>
                </a:solidFill>
                <a:latin typeface="Times New Roman" panose="02020603050405020304" pitchFamily="18" charset="0"/>
                <a:cs typeface="Times New Roman" panose="02020603050405020304" pitchFamily="18" charset="0"/>
              </a:rPr>
              <a:t>VỀ TRIỂN KHAI NGHIÊN CỨU, ĐỀ XUẤT TIẾP TỤC SẮP XẾP TỔ CHỨC BỘ MÁY CỦA HỆ THỐNG </a:t>
            </a:r>
            <a:r>
              <a:rPr lang="en-US" sz="2200" b="1">
                <a:solidFill>
                  <a:srgbClr val="FF0000"/>
                </a:solidFill>
                <a:latin typeface="Times New Roman" panose="02020603050405020304" pitchFamily="18" charset="0"/>
                <a:cs typeface="Times New Roman" panose="02020603050405020304" pitchFamily="18" charset="0"/>
              </a:rPr>
              <a:t>CHÍNH TRỊ (2)</a:t>
            </a:r>
            <a:endParaRPr lang="en-US" sz="2200" b="1" dirty="0">
              <a:solidFill>
                <a:srgbClr val="FF0000"/>
              </a:solidFill>
              <a:latin typeface="Times New Roman" panose="02020603050405020304" pitchFamily="18" charset="0"/>
              <a:cs typeface="Times New Roman" panose="02020603050405020304" pitchFamily="18" charset="0"/>
            </a:endParaRPr>
          </a:p>
          <a:p>
            <a:pPr algn="just">
              <a:lnSpc>
                <a:spcPct val="130000"/>
              </a:lnSpc>
              <a:spcBef>
                <a:spcPts val="1000"/>
              </a:spcBef>
              <a:tabLst>
                <a:tab pos="574675" algn="l"/>
              </a:tabLst>
              <a:defRPr/>
            </a:pPr>
            <a:endParaRPr lang="en-US" sz="2400" b="1" dirty="0">
              <a:solidFill>
                <a:schemeClr val="tx1"/>
              </a:solidFill>
              <a:latin typeface="Times New Roman" panose="02020603050405020304" pitchFamily="18" charset="0"/>
              <a:cs typeface="Times New Roman" panose="02020603050405020304" pitchFamily="18" charset="0"/>
            </a:endParaRPr>
          </a:p>
          <a:p>
            <a:r>
              <a:rPr lang="en-US" sz="2400" b="1" dirty="0">
                <a:solidFill>
                  <a:schemeClr val="tx1"/>
                </a:solidFill>
                <a:latin typeface="Times New Roman" panose="02020603050405020304" pitchFamily="18" charset="0"/>
                <a:cs typeface="Times New Roman" panose="02020603050405020304" pitchFamily="18" charset="0"/>
              </a:rPr>
              <a:t>	A. MỤC TIÊU, YÊU CẦU (5)</a:t>
            </a:r>
          </a:p>
          <a:p>
            <a:endParaRPr lang="en-US" sz="2400" dirty="0">
              <a:solidFill>
                <a:schemeClr val="tx1"/>
              </a:solidFill>
              <a:latin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	1. Bảo </a:t>
            </a:r>
            <a:r>
              <a:rPr lang="en-US" sz="2400" dirty="0" err="1">
                <a:solidFill>
                  <a:schemeClr val="tx1"/>
                </a:solidFill>
                <a:latin typeface="Times New Roman" panose="02020603050405020304" pitchFamily="18" charset="0"/>
                <a:cs typeface="Times New Roman" panose="02020603050405020304" pitchFamily="18" charset="0"/>
              </a:rPr>
              <a:t>đảm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nguyên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tắc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mục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cầu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theo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kết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luận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BCHTW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BCT, BBT, Ban </a:t>
            </a:r>
            <a:r>
              <a:rPr lang="en-US" sz="2400" dirty="0" err="1">
                <a:solidFill>
                  <a:schemeClr val="tx1"/>
                </a:solidFill>
                <a:latin typeface="Times New Roman" panose="02020603050405020304" pitchFamily="18" charset="0"/>
                <a:cs typeface="Times New Roman" panose="02020603050405020304" pitchFamily="18" charset="0"/>
              </a:rPr>
              <a:t>Chỉ</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đạo</a:t>
            </a:r>
            <a:r>
              <a:rPr lang="en-US" sz="2400" dirty="0">
                <a:solidFill>
                  <a:schemeClr val="tx1"/>
                </a:solidFill>
                <a:latin typeface="Times New Roman" panose="02020603050405020304" pitchFamily="18" charset="0"/>
                <a:cs typeface="Times New Roman" panose="02020603050405020304" pitchFamily="18" charset="0"/>
              </a:rPr>
              <a:t> Trung </a:t>
            </a:r>
            <a:r>
              <a:rPr lang="en-US" sz="2400" dirty="0" err="1">
                <a:solidFill>
                  <a:schemeClr val="tx1"/>
                </a:solidFill>
                <a:latin typeface="Times New Roman" panose="02020603050405020304" pitchFamily="18" charset="0"/>
                <a:cs typeface="Times New Roman" panose="02020603050405020304" pitchFamily="18" charset="0"/>
              </a:rPr>
              <a:t>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tổng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kết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Nghị</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quyết</a:t>
            </a:r>
            <a:r>
              <a:rPr lang="en-US" sz="2400" dirty="0">
                <a:solidFill>
                  <a:schemeClr val="tx1"/>
                </a:solidFill>
                <a:latin typeface="Times New Roman" panose="02020603050405020304" pitchFamily="18" charset="0"/>
                <a:cs typeface="Times New Roman" panose="02020603050405020304" pitchFamily="18" charset="0"/>
              </a:rPr>
              <a:t> 18.</a:t>
            </a:r>
          </a:p>
          <a:p>
            <a:endParaRPr lang="en-US" sz="2400" dirty="0">
              <a:solidFill>
                <a:schemeClr val="tx1"/>
              </a:solidFill>
              <a:latin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	2. </a:t>
            </a:r>
            <a:r>
              <a:rPr lang="en-US" sz="2400" dirty="0" err="1">
                <a:solidFill>
                  <a:schemeClr val="tx1"/>
                </a:solidFill>
                <a:latin typeface="Times New Roman" panose="02020603050405020304" pitchFamily="18" charset="0"/>
                <a:cs typeface="Times New Roman" panose="02020603050405020304" pitchFamily="18" charset="0"/>
              </a:rPr>
              <a:t>Nghiên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cứu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hướng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sáp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nhập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một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số</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đơn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vị</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cấp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tỉnh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không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tổ</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chức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cấp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huyện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sáp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nhập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một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số</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đơn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vị</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cấp</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xã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mô</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phương</a:t>
            </a:r>
            <a:r>
              <a:rPr lang="en-US" sz="2400" dirty="0">
                <a:solidFill>
                  <a:schemeClr val="tx1"/>
                </a:solidFill>
                <a:latin typeface="Times New Roman" panose="02020603050405020304" pitchFamily="18" charset="0"/>
                <a:cs typeface="Times New Roman" panose="02020603050405020304" pitchFamily="18" charset="0"/>
              </a:rPr>
              <a:t> 2 </a:t>
            </a:r>
            <a:r>
              <a:rPr lang="en-US" sz="2400" dirty="0" err="1">
                <a:solidFill>
                  <a:schemeClr val="tx1"/>
                </a:solidFill>
                <a:latin typeface="Times New Roman" panose="02020603050405020304" pitchFamily="18" charset="0"/>
                <a:cs typeface="Times New Roman" panose="02020603050405020304" pitchFamily="18" charset="0"/>
              </a:rPr>
              <a:t>cấp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chính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quyền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đoàn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thể</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gọn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hiệu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năng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hiệu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hiệu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Việc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cứu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phải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tiến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khách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chủ</a:t>
            </a:r>
            <a:r>
              <a:rPr lang="en-US" sz="2400" dirty="0">
                <a:solidFill>
                  <a:schemeClr val="tx1"/>
                </a:solidFill>
                <a:latin typeface="Times New Roman" panose="02020603050405020304" pitchFamily="18" charset="0"/>
                <a:cs typeface="Times New Roman" panose="02020603050405020304" pitchFamily="18" charset="0"/>
              </a:rPr>
              <a:t>, khoa </a:t>
            </a:r>
            <a:r>
              <a:rPr lang="en-US" sz="2400" dirty="0" err="1">
                <a:solidFill>
                  <a:schemeClr val="tx1"/>
                </a:solidFill>
                <a:latin typeface="Times New Roman" panose="02020603050405020304" pitchFamily="18" charset="0"/>
                <a:cs typeface="Times New Roman" panose="02020603050405020304" pitchFamily="18" charset="0"/>
              </a:rPr>
              <a:t>học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cụ</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thể</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sâu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sắc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cầu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thị</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sát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đúng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tiễn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khắc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phục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triệt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để</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chồng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chéo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năng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nhiệm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vụ</a:t>
            </a:r>
            <a:r>
              <a:rPr lang="en-US" sz="2400" dirty="0">
                <a:solidFill>
                  <a:schemeClr val="tx1"/>
                </a:solidFill>
                <a:latin typeface="Times New Roman" panose="02020603050405020304" pitchFamily="18" charset="0"/>
                <a:cs typeface="Times New Roman" panose="02020603050405020304" pitchFamily="18" charset="0"/>
              </a:rPr>
              <a:t>, chia </a:t>
            </a:r>
            <a:r>
              <a:rPr lang="en-US" sz="2400" dirty="0" err="1">
                <a:solidFill>
                  <a:schemeClr val="tx1"/>
                </a:solidFill>
                <a:latin typeface="Times New Roman" panose="02020603050405020304" pitchFamily="18" charset="0"/>
                <a:cs typeface="Times New Roman" panose="02020603050405020304" pitchFamily="18" charset="0"/>
              </a:rPr>
              <a:t>cắt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bàn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lĩnh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trung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cồng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kềnh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hoạt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động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thông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suốt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hiệu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hiệu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nâng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cao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trò</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cầm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quyền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đáp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ứng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cầu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nhiệm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vụ</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giai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đoạn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mới</a:t>
            </a:r>
            <a:r>
              <a:rPr lang="en-US" sz="24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74054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A97036-7669-E014-49E4-97ABD3B74B2F}"/>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64AF64E-AF77-3C0E-308E-FE6AF6EE4D3F}"/>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3.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quyết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tâm</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trị</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cao</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triển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khai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thực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hiện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theo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châm</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vừa</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chạy</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vừa</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xếp</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hàng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để</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thành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công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việc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khối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lượng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rất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lớn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đòi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hỏi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cao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chất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lượng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để</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BCHTW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trung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tuần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4/2025.</a:t>
            </a:r>
          </a:p>
          <a:p>
            <a:pPr>
              <a:lnSpc>
                <a:spcPct val="107000"/>
              </a:lnSpc>
              <a:spcAft>
                <a:spcPts val="800"/>
              </a:spcAft>
            </a:pPr>
            <a:endPar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US" sz="2400"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4. Các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được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nhiệm</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vụ</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cần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phối</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hợp</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chặt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chẽ</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kịp</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thời</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bảo</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đảm</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chất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lượng</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hiệu</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quả</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tiến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độ</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thực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hiện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sắp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xếp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gọn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máy</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phải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bảo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đảm</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hoạt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thường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xuyên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tục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không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gián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đoạn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không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ảnh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hưởng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đến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hoạt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nước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người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dân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doanh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nghiệp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p>
          <a:p>
            <a:endPar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r>
              <a:rPr lang="en-US" sz="24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	</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5.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Tập</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trung</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quán</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triệt</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tạo</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sự</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thống</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cao</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nhận</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thức</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trách</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nhiệm</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cả</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hệ</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thống</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4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trị</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đến</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bảo</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đảm</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sự</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phối</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hợp</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chặt</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chẽ</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động</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tham</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nội</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dung,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nhiệm</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vụ</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là</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tâm</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công</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tác</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tuyên</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truyền</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định</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hướng</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tư</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tưởng</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dư</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luận</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tạo</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sự</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đồng</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thuận</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trong</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cán</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viên</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công</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viên</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tầng</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lớp</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nhân</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dân</a:t>
            </a:r>
            <a:r>
              <a:rPr lang="en-US" sz="24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US" sz="2400" b="1" dirty="0">
              <a:solidFill>
                <a:schemeClr val="tx1"/>
              </a:solidFill>
              <a:latin typeface="Times New Roman" panose="02020603050405020304" pitchFamily="18" charset="0"/>
              <a:cs typeface="Times New Roman" panose="02020603050405020304" pitchFamily="18" charset="0"/>
            </a:endParaRPr>
          </a:p>
          <a:p>
            <a:pPr lvl="0" algn="just">
              <a:lnSpc>
                <a:spcPct val="130000"/>
              </a:lnSpc>
              <a:spcBef>
                <a:spcPts val="1000"/>
              </a:spcBef>
              <a:tabLst>
                <a:tab pos="574675" algn="l"/>
              </a:tabLst>
              <a:defRPr/>
            </a:pPr>
            <a:endParaRPr lang="en-US" sz="2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6131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2C7130-5DA8-D83D-905D-9C8E43C5860A}"/>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C458F32D-5A77-8476-856C-017B6D6A9D22}"/>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solidFill>
                  <a:schemeClr val="tx1"/>
                </a:solidFill>
                <a:latin typeface="Times New Roman" panose="02020603050405020304" pitchFamily="18" charset="0"/>
                <a:cs typeface="Times New Roman" panose="02020603050405020304" pitchFamily="18" charset="0"/>
              </a:rPr>
              <a:t>	B. </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NỘI DUNG, TIẾN ĐỘ </a:t>
            </a:r>
            <a:r>
              <a:rPr lang="en-US" sz="2200" b="1" kern="10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THỰC HIỆN (7)</a:t>
            </a:r>
            <a:endPar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endPar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US" sz="2200" b="1"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1.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Xây</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dựng</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sáp</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nhập</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một</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số</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đơn</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vị</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hành</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không</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huyện</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tiếp</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tục</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sáp</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nhập</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đơn</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vị</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hành</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xã</a:t>
            </a:r>
            <a:endPar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 </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Giao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phủ</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phối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hợp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Ban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Quốc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Mặt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trận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quốc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đoàn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thể</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chỉ</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nghiên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cứu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xây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dựng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tờ</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sáp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nhập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một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số</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vị</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hành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không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huyện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tục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sáp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nhập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vị</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hành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trong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đó</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p>
          <a:p>
            <a:pPr>
              <a:lnSpc>
                <a:spcPct val="107000"/>
              </a:lnSpc>
              <a:spcAft>
                <a:spcPts val="800"/>
              </a:spcAft>
            </a:pPr>
            <a:r>
              <a:rPr lang="en-US" sz="2200" b="1"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(1)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Đối</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Ngoài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căn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cứ</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mô</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dân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số</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diện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tích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cần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nghiên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cứu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kỹ</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hoạch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thể</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quốc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hoạch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vùng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hoạch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lược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phát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triển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tế</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phát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triển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ngành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mở</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rộng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không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phát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triển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phát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huy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lợi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thế</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so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sánh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đáp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ứng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yêu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cầu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phát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triển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đối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từng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yêu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cầu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hướng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phát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triển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đoạn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mới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làm</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sở</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căn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cứ</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khoa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học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trong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sắp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xếp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p>
          <a:p>
            <a:pPr>
              <a:lnSpc>
                <a:spcPct val="107000"/>
              </a:lnSpc>
              <a:spcAft>
                <a:spcPts val="800"/>
              </a:spcAft>
            </a:pPr>
            <a:r>
              <a:rPr lang="en-US" sz="2200" b="1"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(2)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Đối</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Cần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rõ</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mô</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hình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quyền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đối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vực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đô</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thị</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nông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thôn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miền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núi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đồng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bằng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hải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mô</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dân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số</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diện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tích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lịch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sử</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văn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vấn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tế</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quốc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phòng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an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ninh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dân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tộc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tôn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Xây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dựng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năng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nhiệm</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vụ</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quyền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máy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biên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quyền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endParaRPr lang="en-US" sz="2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5773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DF1067-1D2C-EEEE-FD7A-9A4A873E70A1}"/>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E2893DEB-0173-DCEE-A2C8-53C54A7FB9F6}"/>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(3)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Làm</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rõ</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mối</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hệ</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công</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tác</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giữa</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quyền</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giữa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mối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hệ</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công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theo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ngành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dọc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từ</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giữa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ngành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sở</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chuyên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ngành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vị</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nhân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phụ</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trách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theo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lĩnh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vực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bảo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đảm</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hoạt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thuận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lợi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đồng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thông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hiệu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lực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hiệu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quả</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rõ</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điều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kiện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bảo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đảm</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để</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quyền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hoạt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hiệu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quả</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trong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sau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sắp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xếp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p>
          <a:p>
            <a:endParaRPr lang="en-US" sz="2200"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tiến</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 Báo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xin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chậm</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09/3/2025.</a:t>
            </a:r>
          </a:p>
          <a:p>
            <a:pPr>
              <a:lnSpc>
                <a:spcPct val="107000"/>
              </a:lnSpc>
              <a:spcAft>
                <a:spcPts val="800"/>
              </a:spcAft>
            </a:pP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BBT,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thiện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gửi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xin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thành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trực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thuộc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ban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chậm</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12/3/2025</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p>
          <a:p>
            <a:pPr>
              <a:lnSpc>
                <a:spcPct val="107000"/>
              </a:lnSpc>
              <a:spcAft>
                <a:spcPts val="800"/>
              </a:spcAft>
            </a:pP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góp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thành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trực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thuộc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ban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thiện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BBT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27/3/2025</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p>
          <a:p>
            <a:pPr>
              <a:lnSpc>
                <a:spcPct val="107000"/>
              </a:lnSpc>
              <a:spcAft>
                <a:spcPts val="800"/>
              </a:spcAft>
            </a:pP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BBT,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thiện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tờ</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BCHTW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(qua Ban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07/4/2025</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p>
        </p:txBody>
      </p:sp>
    </p:spTree>
    <p:extLst>
      <p:ext uri="{BB962C8B-B14F-4D97-AF65-F5344CB8AC3E}">
        <p14:creationId xmlns:p14="http://schemas.microsoft.com/office/powerpoint/2010/main" val="3744056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3BE6D8-10B5-5914-C1EF-C8795D9B9837}"/>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70A7998E-4697-C7CA-0667-3394839DA47F}"/>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Xây</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dựng</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sắp</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xếp</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tinh</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gọn</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Mặt</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trận</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quốc</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trị</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quần</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chúng</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do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Nhà</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nước</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giao</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nhiệm</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vụ</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sau</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khi</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sáp</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nhập</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hợp</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nhất</a:t>
            </a:r>
            <a:endPar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endPar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 </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Giao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Mặt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trận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quốc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đoàn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thể</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phối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hợp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Ban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phủ</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Quốc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nghiên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cứu</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hướng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xây</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dựng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tờ</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p>
          <a:p>
            <a:pPr>
              <a:lnSpc>
                <a:spcPct val="107000"/>
              </a:lnSpc>
              <a:spcAft>
                <a:spcPts val="800"/>
              </a:spcAft>
            </a:pPr>
            <a:r>
              <a:rPr lang="en-US" sz="2400"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(1)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rà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soát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năng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nhiệm</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vụ</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máy</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trực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thuộc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nhằm</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bảo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đảm</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quản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lý</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thống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hiệu</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quả</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hoạt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theo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hướng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gọn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tối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chỉ</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duy</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đơn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vị</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thực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sự</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cần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thiết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p>
          <a:p>
            <a:pPr>
              <a:lnSpc>
                <a:spcPct val="107000"/>
              </a:lnSpc>
              <a:spcAft>
                <a:spcPts val="800"/>
              </a:spcAft>
            </a:pPr>
            <a:r>
              <a:rPr lang="en-US" sz="2400"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(2)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Sắp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xếp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lại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trị</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quần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chúng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do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nước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nhiệm</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vụ</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trực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thuộc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ban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Mặt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trận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quốc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Việt Nam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đồng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cấu</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hiện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nay).</a:t>
            </a:r>
          </a:p>
        </p:txBody>
      </p:sp>
    </p:spTree>
    <p:extLst>
      <p:ext uri="{BB962C8B-B14F-4D97-AF65-F5344CB8AC3E}">
        <p14:creationId xmlns:p14="http://schemas.microsoft.com/office/powerpoint/2010/main" val="2490156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1440F-459B-717A-95B8-E1930DD17298}"/>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7B4D413-23D8-C26E-022E-A22F286C3958}"/>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endPar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tiến</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p>
          <a:p>
            <a:pPr>
              <a:lnSpc>
                <a:spcPct val="107000"/>
              </a:lnSpc>
              <a:spcAft>
                <a:spcPts val="800"/>
              </a:spcAft>
            </a:pP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 Báo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xin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chậm</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09/3/2025</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p>
          <a:p>
            <a:pPr>
              <a:lnSpc>
                <a:spcPct val="107000"/>
              </a:lnSpc>
              <a:spcAft>
                <a:spcPts val="800"/>
              </a:spcAft>
            </a:pP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BBT,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thiện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gửi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xin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thành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trực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thuộc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ban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chậm</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12/3/2025.</a:t>
            </a:r>
          </a:p>
          <a:p>
            <a:pPr>
              <a:lnSpc>
                <a:spcPct val="107000"/>
              </a:lnSpc>
              <a:spcAft>
                <a:spcPts val="800"/>
              </a:spcAft>
            </a:pP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góp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thành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trực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thuộc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ban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thiện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BBT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27/3/2025.</a:t>
            </a:r>
          </a:p>
          <a:p>
            <a:pPr>
              <a:lnSpc>
                <a:spcPct val="107000"/>
              </a:lnSpc>
              <a:spcAft>
                <a:spcPts val="800"/>
              </a:spcAft>
            </a:pP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BBT, ý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thiện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tờ</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BCHTW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(qua Ban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07/4/2025.</a:t>
            </a:r>
          </a:p>
          <a:p>
            <a:endPar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endParaRPr lang="en-US"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363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E8FAB2-552C-2018-FEB5-DCFD56D27B83}"/>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FE165B22-4CB6-FBA0-8507-F695584C7106}"/>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endPar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endPar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3.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Xây</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dựng</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hệ</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thống</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ở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xây</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dựng</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báo</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tờ</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gửi</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BCHTW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endPar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endPar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US" sz="2400"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	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Giao Ban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phối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hợp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nghiên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cứu</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xây</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dựng</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hệ</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thống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ở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trong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đó</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tập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trung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nghiên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cứu</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mô</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hình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hệ</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thống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đồng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ứng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quyền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đẩy</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mạnh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nâng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quyền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ở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sở</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theo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chung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gửi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xin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thành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trực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thuộc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ban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chậm</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12/3/2025).</a:t>
            </a:r>
          </a:p>
          <a:p>
            <a:endParaRPr lang="en-US" sz="2400" b="1"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endParaRPr>
          </a:p>
          <a:p>
            <a:r>
              <a:rPr lang="en-US" sz="2400"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	b. </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Giao Ban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tổng</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hợp</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tờ</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sắp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xếp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gọn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máy</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quyền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đơn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vị</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phủ</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Mặt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trận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quốc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đoàn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thể</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Toà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nhân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dân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tối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cao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Viện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Kiểm</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sát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nhân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dân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tối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cao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nội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dung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xây</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dựng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thể</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07/4/2025;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thiện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gửi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BCHTW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09/4/2025</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p>
          <a:p>
            <a:endPar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endParaRPr lang="en-US"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6058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A5EC73-0774-3E75-5943-542A76DDBFC8}"/>
            </a:ext>
          </a:extLst>
        </p:cNvPr>
        <p:cNvGrpSpPr/>
        <p:nvPr/>
      </p:nvGrpSpPr>
      <p:grpSpPr>
        <a:xfrm>
          <a:off x="0" y="0"/>
          <a:ext cx="0" cy="0"/>
          <a:chOff x="0" y="0"/>
          <a:chExt cx="0" cy="0"/>
        </a:xfrm>
      </p:grpSpPr>
      <p:sp>
        <p:nvSpPr>
          <p:cNvPr id="8" name="Freeform 76">
            <a:extLst>
              <a:ext uri="{FF2B5EF4-FFF2-40B4-BE49-F238E27FC236}">
                <a16:creationId xmlns:a16="http://schemas.microsoft.com/office/drawing/2014/main" id="{B108C246-EE75-3B51-D591-618677AB6AA5}"/>
              </a:ext>
            </a:extLst>
          </p:cNvPr>
          <p:cNvSpPr/>
          <p:nvPr/>
        </p:nvSpPr>
        <p:spPr>
          <a:xfrm>
            <a:off x="275902" y="228600"/>
            <a:ext cx="11611298" cy="6142383"/>
          </a:xfrm>
          <a:custGeom>
            <a:avLst/>
            <a:gdLst>
              <a:gd name="connsiteX0" fmla="*/ 0 w 7779651"/>
              <a:gd name="connsiteY0" fmla="*/ 160263 h 961384"/>
              <a:gd name="connsiteX1" fmla="*/ 160263 w 7779651"/>
              <a:gd name="connsiteY1" fmla="*/ 0 h 961384"/>
              <a:gd name="connsiteX2" fmla="*/ 7619388 w 7779651"/>
              <a:gd name="connsiteY2" fmla="*/ 0 h 961384"/>
              <a:gd name="connsiteX3" fmla="*/ 7779651 w 7779651"/>
              <a:gd name="connsiteY3" fmla="*/ 160263 h 961384"/>
              <a:gd name="connsiteX4" fmla="*/ 7779651 w 7779651"/>
              <a:gd name="connsiteY4" fmla="*/ 801121 h 961384"/>
              <a:gd name="connsiteX5" fmla="*/ 7619388 w 7779651"/>
              <a:gd name="connsiteY5" fmla="*/ 961384 h 961384"/>
              <a:gd name="connsiteX6" fmla="*/ 160263 w 7779651"/>
              <a:gd name="connsiteY6" fmla="*/ 961384 h 961384"/>
              <a:gd name="connsiteX7" fmla="*/ 0 w 7779651"/>
              <a:gd name="connsiteY7" fmla="*/ 801121 h 961384"/>
              <a:gd name="connsiteX8" fmla="*/ 0 w 7779651"/>
              <a:gd name="connsiteY8" fmla="*/ 160263 h 961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9651" h="961384">
                <a:moveTo>
                  <a:pt x="0" y="160263"/>
                </a:moveTo>
                <a:cubicBezTo>
                  <a:pt x="0" y="71752"/>
                  <a:pt x="71752" y="0"/>
                  <a:pt x="160263" y="0"/>
                </a:cubicBezTo>
                <a:lnTo>
                  <a:pt x="7619388" y="0"/>
                </a:lnTo>
                <a:cubicBezTo>
                  <a:pt x="7707899" y="0"/>
                  <a:pt x="7779651" y="71752"/>
                  <a:pt x="7779651" y="160263"/>
                </a:cubicBezTo>
                <a:lnTo>
                  <a:pt x="7779651" y="801121"/>
                </a:lnTo>
                <a:cubicBezTo>
                  <a:pt x="7779651" y="889632"/>
                  <a:pt x="7707899" y="961384"/>
                  <a:pt x="7619388" y="961384"/>
                </a:cubicBezTo>
                <a:lnTo>
                  <a:pt x="160263" y="961384"/>
                </a:lnTo>
                <a:cubicBezTo>
                  <a:pt x="71752" y="961384"/>
                  <a:pt x="0" y="889632"/>
                  <a:pt x="0" y="801121"/>
                </a:cubicBezTo>
                <a:lnTo>
                  <a:pt x="0" y="160263"/>
                </a:lnTo>
                <a:close/>
              </a:path>
            </a:pathLst>
          </a:custGeom>
          <a:solidFill>
            <a:schemeClr val="accent3">
              <a:lumMod val="20000"/>
              <a:lumOff val="80000"/>
            </a:schemeClr>
          </a:solidFill>
          <a:ln w="25400" cap="flat" cmpd="sng" algn="ctr">
            <a:solidFill>
              <a:srgbClr val="C0504D"/>
            </a:solidFill>
            <a:prstDash val="solid"/>
          </a:ln>
          <a:effectLst/>
        </p:spPr>
        <p:txBody>
          <a:bodyPr anchor="ctr"/>
          <a:lstStyle/>
          <a:p>
            <a:pPr lvl="0" algn="just" defTabSz="461963" eaLnBrk="0" fontAlgn="base" hangingPunct="0">
              <a:lnSpc>
                <a:spcPct val="130000"/>
              </a:lnSpc>
              <a:spcBef>
                <a:spcPct val="0"/>
              </a:spcBef>
              <a:spcAft>
                <a:spcPct val="0"/>
              </a:spcAft>
              <a:defRPr/>
            </a:pPr>
            <a:r>
              <a:rPr lang="en-US" sz="2200" dirty="0"/>
              <a:t>	</a:t>
            </a:r>
            <a:r>
              <a:rPr lang="en-US" sz="2200" b="1" dirty="0">
                <a:solidFill>
                  <a:srgbClr val="FF0000"/>
                </a:solidFill>
                <a:latin typeface="Times New Roman" panose="02020603050405020304" pitchFamily="18" charset="0"/>
                <a:cs typeface="Times New Roman" panose="02020603050405020304" pitchFamily="18" charset="0"/>
              </a:rPr>
              <a:t>1. </a:t>
            </a:r>
            <a:r>
              <a:rPr lang="vi-VN" sz="2200" dirty="0">
                <a:solidFill>
                  <a:srgbClr val="FF0000"/>
                </a:solidFill>
                <a:latin typeface="Times New Roman" panose="02020603050405020304" pitchFamily="18" charset="0"/>
                <a:cs typeface="Times New Roman" panose="02020603050405020304" pitchFamily="18" charset="0"/>
              </a:rPr>
              <a:t>Xác định quyết tâm chính trị cao nhất trong triển khai chủ trương của BCHTW về tổng kết</a:t>
            </a:r>
            <a:r>
              <a:rPr lang="vi-VN" sz="2200" dirty="0">
                <a:latin typeface="Times New Roman" panose="02020603050405020304" pitchFamily="18" charset="0"/>
                <a:cs typeface="Times New Roman" panose="02020603050405020304" pitchFamily="18" charset="0"/>
              </a:rPr>
              <a:t> Nghị quyết số 18-NQ/TW và sắp xếp, hoàn thiện tổ chức bộ máy của hệ thống chính trị tinh gọn, hoạt động hiệu lực, hiệu quả.</a:t>
            </a:r>
            <a:endParaRPr lang="en-US" sz="2200" dirty="0">
              <a:latin typeface="Times New Roman" panose="02020603050405020304" pitchFamily="18" charset="0"/>
              <a:cs typeface="Times New Roman" panose="02020603050405020304" pitchFamily="18" charset="0"/>
            </a:endParaRPr>
          </a:p>
          <a:p>
            <a:pPr lvl="0" algn="just" defTabSz="461963" eaLnBrk="0" fontAlgn="base" hangingPunct="0">
              <a:lnSpc>
                <a:spcPct val="130000"/>
              </a:lnSpc>
              <a:spcBef>
                <a:spcPct val="0"/>
              </a:spcBef>
              <a:spcAft>
                <a:spcPct val="0"/>
              </a:spcAft>
              <a:defRPr/>
            </a:pPr>
            <a:r>
              <a:rPr lang="en-US" sz="2200" dirty="0">
                <a:solidFill>
                  <a:srgbClr val="FF0000"/>
                </a:solidFill>
                <a:latin typeface="Times New Roman" panose="02020603050405020304" pitchFamily="18" charset="0"/>
                <a:cs typeface="Times New Roman" panose="02020603050405020304" pitchFamily="18" charset="0"/>
              </a:rPr>
              <a:t>	</a:t>
            </a:r>
          </a:p>
          <a:p>
            <a:pPr lvl="0" algn="just" defTabSz="461963" eaLnBrk="0" fontAlgn="base" hangingPunct="0">
              <a:lnSpc>
                <a:spcPct val="130000"/>
              </a:lnSpc>
              <a:spcBef>
                <a:spcPct val="0"/>
              </a:spcBef>
              <a:spcAft>
                <a:spcPct val="0"/>
              </a:spcAft>
              <a:defRPr/>
            </a:pPr>
            <a:r>
              <a:rPr lang="en-US" sz="2200" dirty="0">
                <a:solidFill>
                  <a:srgbClr val="FF0000"/>
                </a:solidFill>
                <a:latin typeface="Times New Roman" panose="02020603050405020304" pitchFamily="18" charset="0"/>
                <a:cs typeface="Times New Roman" panose="02020603050405020304" pitchFamily="18" charset="0"/>
              </a:rPr>
              <a:t>	</a:t>
            </a:r>
            <a:r>
              <a:rPr lang="vi-VN" sz="2200" dirty="0">
                <a:solidFill>
                  <a:srgbClr val="FF0000"/>
                </a:solidFill>
                <a:latin typeface="Times New Roman" panose="02020603050405020304" pitchFamily="18" charset="0"/>
                <a:cs typeface="Times New Roman" panose="02020603050405020304" pitchFamily="18" charset="0"/>
              </a:rPr>
              <a:t>Đây là nhiệm vụ đặc biệt quan trọng, là cuộc </a:t>
            </a:r>
            <a:r>
              <a:rPr lang="vi-VN" sz="2200" b="1" dirty="0">
                <a:solidFill>
                  <a:srgbClr val="FF0000"/>
                </a:solidFill>
                <a:latin typeface="Times New Roman" panose="02020603050405020304" pitchFamily="18" charset="0"/>
                <a:cs typeface="Times New Roman" panose="02020603050405020304" pitchFamily="18" charset="0"/>
              </a:rPr>
              <a:t>CÁCH MẠNG VỀ TINH GỌN TỔ CHỨC BỘ MÁY CỦA HỆ THỐNG CHÍNH TRỊ</a:t>
            </a:r>
            <a:r>
              <a:rPr lang="vi-VN" sz="2200" dirty="0">
                <a:solidFill>
                  <a:srgbClr val="FF0000"/>
                </a:solidFill>
                <a:latin typeface="Times New Roman" panose="02020603050405020304" pitchFamily="18" charset="0"/>
                <a:cs typeface="Times New Roman" panose="02020603050405020304" pitchFamily="18" charset="0"/>
              </a:rPr>
              <a:t>, cần thống nhất rất cao về nhận thức và hành động trong toàn Đảng và cả hệ thống chính trị</a:t>
            </a:r>
            <a:r>
              <a:rPr lang="vi-VN" sz="2200" dirty="0">
                <a:latin typeface="Times New Roman" panose="02020603050405020304" pitchFamily="18" charset="0"/>
                <a:cs typeface="Times New Roman" panose="02020603050405020304" pitchFamily="18" charset="0"/>
              </a:rPr>
              <a:t>. Các cấp uỷ, tổ chức đảng, cơ quan, đơn vị, các cấp, các ngành, trước hết là cán bộ lãnh đạo, người đứng đầu </a:t>
            </a:r>
            <a:r>
              <a:rPr lang="vi-VN" sz="2200" dirty="0">
                <a:solidFill>
                  <a:srgbClr val="FF0000"/>
                </a:solidFill>
                <a:latin typeface="Times New Roman" panose="02020603050405020304" pitchFamily="18" charset="0"/>
                <a:cs typeface="Times New Roman" panose="02020603050405020304" pitchFamily="18" charset="0"/>
              </a:rPr>
              <a:t>cần gương mẫu, chủ động, quyết liệt trong thực hiện nhiệm vụ được giao theo tinh thần "vừa chạy vừa xếp hàng"</a:t>
            </a:r>
            <a:r>
              <a:rPr lang="vi-VN" sz="2200" dirty="0">
                <a:latin typeface="Times New Roman" panose="02020603050405020304" pitchFamily="18" charset="0"/>
                <a:cs typeface="Times New Roman" panose="02020603050405020304" pitchFamily="18" charset="0"/>
              </a:rPr>
              <a:t>; "Trung ương không chờ cấp tỉnh, cấp tỉnh không chờ cấp huyện, cấp huyện không chờ cơ sở“</a:t>
            </a:r>
            <a:r>
              <a:rPr lang="en-US" sz="2200" dirty="0">
                <a:latin typeface="Times New Roman" panose="02020603050405020304" pitchFamily="18" charset="0"/>
                <a:cs typeface="Times New Roman" panose="02020603050405020304" pitchFamily="18" charset="0"/>
              </a:rPr>
              <a:t>.</a:t>
            </a:r>
          </a:p>
          <a:p>
            <a:pPr lvl="0" algn="just" defTabSz="461963" eaLnBrk="0" fontAlgn="base" hangingPunct="0">
              <a:lnSpc>
                <a:spcPct val="130000"/>
              </a:lnSpc>
              <a:spcBef>
                <a:spcPct val="0"/>
              </a:spcBef>
              <a:spcAft>
                <a:spcPct val="0"/>
              </a:spcAft>
              <a:defRPr/>
            </a:pPr>
            <a:r>
              <a:rPr lang="en-US" sz="2200" dirty="0">
                <a:solidFill>
                  <a:srgbClr val="FF0000"/>
                </a:solidFill>
                <a:latin typeface="Times New Roman" panose="02020603050405020304" pitchFamily="18" charset="0"/>
                <a:cs typeface="Times New Roman" panose="02020603050405020304" pitchFamily="18" charset="0"/>
              </a:rPr>
              <a:t>	</a:t>
            </a:r>
          </a:p>
          <a:p>
            <a:pPr lvl="0" algn="just" defTabSz="461963" eaLnBrk="0" fontAlgn="base" hangingPunct="0">
              <a:lnSpc>
                <a:spcPct val="130000"/>
              </a:lnSpc>
              <a:spcBef>
                <a:spcPct val="0"/>
              </a:spcBef>
              <a:spcAft>
                <a:spcPct val="0"/>
              </a:spcAft>
              <a:defRPr/>
            </a:pPr>
            <a:r>
              <a:rPr lang="en-US" sz="2200" dirty="0">
                <a:solidFill>
                  <a:srgbClr val="FF0000"/>
                </a:solidFill>
                <a:latin typeface="Times New Roman" panose="02020603050405020304" pitchFamily="18" charset="0"/>
                <a:cs typeface="Times New Roman" panose="02020603050405020304" pitchFamily="18" charset="0"/>
              </a:rPr>
              <a:t>	</a:t>
            </a:r>
            <a:r>
              <a:rPr lang="vi-VN" sz="2200" dirty="0">
                <a:solidFill>
                  <a:srgbClr val="FF0000"/>
                </a:solidFill>
                <a:latin typeface="Times New Roman" panose="02020603050405020304" pitchFamily="18" charset="0"/>
                <a:cs typeface="Times New Roman" panose="02020603050405020304" pitchFamily="18" charset="0"/>
              </a:rPr>
              <a:t>Quyết tâm hoàn thành việc tổng kết Nghị quyết 18-NQ/TW và báo cáo </a:t>
            </a:r>
            <a:r>
              <a:rPr lang="en-US" sz="2200" dirty="0">
                <a:solidFill>
                  <a:srgbClr val="FF0000"/>
                </a:solidFill>
                <a:latin typeface="Times New Roman" panose="02020603050405020304" pitchFamily="18" charset="0"/>
                <a:cs typeface="Times New Roman" panose="02020603050405020304" pitchFamily="18" charset="0"/>
              </a:rPr>
              <a:t>BCHTW </a:t>
            </a:r>
            <a:r>
              <a:rPr lang="vi-VN" sz="2200" dirty="0">
                <a:solidFill>
                  <a:srgbClr val="FF0000"/>
                </a:solidFill>
                <a:latin typeface="Times New Roman" panose="02020603050405020304" pitchFamily="18" charset="0"/>
                <a:cs typeface="Times New Roman" panose="02020603050405020304" pitchFamily="18" charset="0"/>
              </a:rPr>
              <a:t>về phương án sắp xếp, kiện toàn tổ chức bộ máy hệ thống chính trị trong Quý I/2025</a:t>
            </a:r>
            <a:r>
              <a:rPr lang="vi-VN"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0" algn="just" defTabSz="461963" eaLnBrk="0" fontAlgn="base" hangingPunct="0">
              <a:lnSpc>
                <a:spcPct val="130000"/>
              </a:lnSpc>
              <a:spcBef>
                <a:spcPct val="0"/>
              </a:spcBef>
              <a:spcAft>
                <a:spcPct val="0"/>
              </a:spcAft>
              <a:defRPr/>
            </a:pPr>
            <a:endParaRPr lang="vi-VN" sz="24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9062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A5B68-18A2-E237-5964-45F45F8B18FD}"/>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9670BFDE-AA55-838E-449A-9248C079456C}"/>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4.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Xây</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dựng</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hệ</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thống</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tòa</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viện</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kiểm</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sát</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ở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theo</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định</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hướng</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không</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huyện</a:t>
            </a:r>
            <a:endParaRPr lang="en-US"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 </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Giao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Toà</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nhân</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dân</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tối</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cao</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Viện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Kiểm</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sát</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nhân</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dân</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tối</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cao</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phối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hợp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nghiên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cứu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xây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dựng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tờ</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hệ</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thống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toà</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viện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kiểm</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sát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ở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theo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hướng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không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huyện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xin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chậm</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09/3/2025</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US"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tiến</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US" sz="2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 Báo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khi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xin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chậm</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09/3/2025.</a:t>
            </a:r>
            <a:endParaRPr lang="en-US" sz="2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2200"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BBT,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thiện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gửi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xin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thành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trực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thuộc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ban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chậm</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12/3/2025</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US"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2200"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góp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thành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trực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thuộc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ban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thiện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BBT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27/3/2025</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US"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2200"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BBT, ý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thiện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tờ</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BCHTW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(qua Ban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07/4/2025</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34182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5C6F17-056B-878B-1389-34AB8A74989A}"/>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5C01B0E-9162-9451-F386-D40392E9ADE5}"/>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5.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Xây</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dựng</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tiếp</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tục</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sắp</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xếp</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Quân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đội</a:t>
            </a:r>
            <a:endPar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endPar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US" sz="2400"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Giao Quân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căn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cứ</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Kết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luận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số</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126-KL/TW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BBT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phối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hợp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có</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chỉ</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nghiên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cứu</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xây</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dựng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kế</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hoạch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tục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sắp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xếp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Quân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phù</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hợp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trong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đó</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có</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quân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sự</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huyện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xuất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thời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theo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Kết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luận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này</a:t>
            </a:r>
            <a:r>
              <a:rPr lang="en-US" sz="2400"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a:t>
            </a:r>
            <a:endPar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081975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77BF14-2960-F848-BEEC-6C89E7050391}"/>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6C954C94-0D5A-2548-4B5A-44467B0DB19B}"/>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6.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Rà</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soát</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sửa</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đổi</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bổ</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sung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quy</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định</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Hiến</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pháp</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pháp</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Nhà</a:t>
            </a:r>
            <a:r>
              <a:rPr lang="en-US" sz="22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nước</a:t>
            </a:r>
            <a:endParaRPr lang="en-US"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en-US" sz="2200"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a. </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Giao Ban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ban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Kiểm</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phủ</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Quốc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Mặt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trận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quốc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đoàn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thể</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trong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chuẩn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bị</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động</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rà</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soát</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xuất</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sửa</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đổi</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bổ</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sung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Điều</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lệ</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Quy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định</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thi</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hành</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Điều</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lệ</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công</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tác</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kiểm</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tra</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giám</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sát</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kỷ</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đại</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kết</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thúc</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hoạt</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động</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huyện</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hướng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dẫn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có</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công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xây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dựng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hệ</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thống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ở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theo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chung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BCHTW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09/4/2025 </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phù</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hợp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thiện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tờ</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US"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2200" kern="100"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	b. </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Giao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Quốc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phối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hợp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phủ</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chỉ</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ban Pháp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Tư</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pháp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Tư</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pháp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nghiên</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cứu</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việc</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sửa</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đổi</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bổ</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sung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một</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số</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điều</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Hiến</a:t>
            </a:r>
            <a:r>
              <a:rPr lang="en-US" sz="22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pháp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phạm</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vi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là</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vấn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máy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hệ</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thống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trị</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vào</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đầu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3/2025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để</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BCHTW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(qua Ban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trước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07/4/2025;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thời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thành</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việc</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sửa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đổi</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bổ</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sung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một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số</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điều</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của</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Hiến</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pháp</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chậm</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30/6/2025.</a:t>
            </a:r>
            <a:endParaRPr lang="en-US"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3588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7F8621-DA1F-B168-9352-8FF3114387F0}"/>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73679ED7-9A5B-87E4-3D71-46E06C1A6EE7}"/>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c. Giao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phủ</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Quốc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theo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phạm</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vi,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lĩnh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vực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chỉ</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Tư</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pháp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ban Pháp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Tư</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pháp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nghiên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cứu</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đề</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xuất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sửa</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đổi</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bổ</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sung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quyền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Cán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công</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Thanh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tra</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Quy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hoạch</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Bầu</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cử</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đại</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biểu</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Quốc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đại</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biểu</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đồng</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nhân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dân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Ban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hành</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văn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bản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quy</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phạm</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pháp</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toà</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án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nhân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dân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viện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kiểm</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sát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nhân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dân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văn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bản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nghị</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về</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chế</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sách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đối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công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viên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người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lao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bị</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ảnh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hưởng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do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sắp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xếp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đơn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vị</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hành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ở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xử</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lý</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tài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sản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nước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sau</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sắp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xếp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máy</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ở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theo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tiến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độ</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chung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thành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sửa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đổi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sung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pháp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luật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chậm</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30/6/2025</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p>
          <a:p>
            <a:pPr>
              <a:lnSpc>
                <a:spcPct val="107000"/>
              </a:lnSpc>
              <a:spcAft>
                <a:spcPts val="800"/>
              </a:spcAft>
            </a:pP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d. Giao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uỷ</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Mặt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trận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quốc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đoàn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thể</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chủ</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trì</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phối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hợp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với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nghiên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cứu</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sửa</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đổi</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bổ</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sung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định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hướng</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dẫn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liên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đến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việc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sắp</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xếp</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tinh</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gọn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cơ</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quan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Mặt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trận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quốc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chính</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trị</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các</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quần</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chúng</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do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nước</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giao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nhiệm</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vụ</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Trung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ương</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tỉnh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báo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cáo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BBT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xem</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xét</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theo</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thẩm</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quyền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và</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hoàn</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thành</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chậm</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nhất</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ngày</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30/6/2025</a:t>
            </a:r>
            <a:r>
              <a:rPr lang="en-US" sz="24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p>
          <a:p>
            <a:pPr>
              <a:lnSpc>
                <a:spcPct val="107000"/>
              </a:lnSpc>
              <a:spcAft>
                <a:spcPts val="800"/>
              </a:spcAft>
            </a:pP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7.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Tạm</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dừng</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tổ</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chức</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đại</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bộ</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xã</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cấp</a:t>
            </a:r>
            <a:r>
              <a:rPr lang="en-US" sz="24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huyện</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sau</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Hội</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nghị</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lần</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thứ</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11 BCHTW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Đảng</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BCT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sẽ</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có</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chỉ</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đạo</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hướng</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dẫn</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cụ</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400" b="1" kern="100" dirty="0" err="1">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thể</a:t>
            </a:r>
            <a:r>
              <a:rPr lang="en-US" sz="2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US"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9647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06AFA-9D76-348D-6CCD-2F61AB822732}"/>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76CA9129-1CFF-B204-410B-64E312040BF6}"/>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4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V. Ngày 7/3/2025, BCT đã ban hành Kết luận 128 </a:t>
            </a:r>
            <a:r>
              <a:rPr lang="vi-VN" sz="2400" b="1" i="0">
                <a:solidFill>
                  <a:srgbClr val="FF0000"/>
                </a:solidFill>
                <a:effectLst/>
                <a:latin typeface="Times New Roman" panose="02020603050405020304" pitchFamily="18" charset="0"/>
                <a:cs typeface="Times New Roman" panose="02020603050405020304" pitchFamily="18" charset="0"/>
              </a:rPr>
              <a:t>VỀ CHỦ TRƯƠNG CÔNG TÁC CÁN BỘ</a:t>
            </a:r>
            <a:endParaRPr lang="en-US" sz="2400" b="1" i="0">
              <a:solidFill>
                <a:srgbClr val="FF0000"/>
              </a:solidFill>
              <a:effectLst/>
              <a:latin typeface="Times New Roman" panose="02020603050405020304" pitchFamily="18" charset="0"/>
              <a:cs typeface="Times New Roman" panose="02020603050405020304" pitchFamily="18" charset="0"/>
            </a:endParaRPr>
          </a:p>
          <a:p>
            <a:pPr>
              <a:lnSpc>
                <a:spcPct val="107000"/>
              </a:lnSpc>
              <a:spcAft>
                <a:spcPts val="800"/>
              </a:spcAft>
            </a:pPr>
            <a:endParaRPr lang="vi-VN" sz="2400" b="1" i="0">
              <a:solidFill>
                <a:srgbClr val="FF0000"/>
              </a:solidFill>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2400" b="0" i="0">
                <a:solidFill>
                  <a:srgbClr val="152C4A"/>
                </a:solidFill>
                <a:effectLst/>
                <a:latin typeface="Times New Roman" panose="02020603050405020304" pitchFamily="18" charset="0"/>
                <a:cs typeface="Times New Roman" panose="02020603050405020304" pitchFamily="18" charset="0"/>
              </a:rPr>
              <a:t>	</a:t>
            </a:r>
            <a:r>
              <a:rPr lang="en-US" sz="2400" b="1" i="0">
                <a:solidFill>
                  <a:srgbClr val="152C4A"/>
                </a:solidFill>
                <a:effectLst/>
                <a:latin typeface="Times New Roman" panose="02020603050405020304" pitchFamily="18" charset="0"/>
                <a:cs typeface="Times New Roman" panose="02020603050405020304" pitchFamily="18" charset="0"/>
              </a:rPr>
              <a:t>Kết luận chỉ rõ: </a:t>
            </a:r>
            <a:r>
              <a:rPr lang="vi-VN" sz="2400" b="0" i="0">
                <a:solidFill>
                  <a:srgbClr val="152C4A"/>
                </a:solidFill>
                <a:effectLst/>
                <a:latin typeface="Times New Roman" panose="02020603050405020304" pitchFamily="18" charset="0"/>
                <a:cs typeface="Times New Roman" panose="02020603050405020304" pitchFamily="18" charset="0"/>
              </a:rPr>
              <a:t>Kể từ ngày 7/3/2025 cho đến khi hoàn thành việc thực hiện đề án không tổ chức đơn vị hành chính cấp huyện và sáp nhập, hợp nhất một số đơn vị hành chính cấp tỉnh, tổ chức lại đơn vị hành chính cấp xã; thực hiện sắp xếp, tinh gọn các cơ quan Mặt trận Tổ quốc, các tổ chức chính trị-xã hội, các hội quần chúng do Đảng, Nhà nước giao nhiệm vụ; thống nhất chủ trương</a:t>
            </a:r>
            <a:r>
              <a:rPr lang="en-US" sz="2400" b="0" i="0">
                <a:solidFill>
                  <a:srgbClr val="152C4A"/>
                </a:solidFill>
                <a:effectLst/>
                <a:latin typeface="Times New Roman" panose="02020603050405020304" pitchFamily="18" charset="0"/>
                <a:cs typeface="Times New Roman" panose="02020603050405020304" pitchFamily="18" charset="0"/>
              </a:rPr>
              <a:t> (5)</a:t>
            </a:r>
          </a:p>
          <a:p>
            <a:pPr>
              <a:lnSpc>
                <a:spcPct val="107000"/>
              </a:lnSpc>
              <a:spcAft>
                <a:spcPts val="800"/>
              </a:spcAft>
            </a:pPr>
            <a:endParaRPr lang="en-US" sz="2400" b="1">
              <a:solidFill>
                <a:srgbClr val="FF0000"/>
              </a:solidFill>
              <a:latin typeface="Times New Roman" panose="02020603050405020304" pitchFamily="18" charset="0"/>
              <a:cs typeface="Times New Roman" panose="02020603050405020304" pitchFamily="18" charset="0"/>
            </a:endParaRPr>
          </a:p>
          <a:p>
            <a:pPr>
              <a:lnSpc>
                <a:spcPct val="107000"/>
              </a:lnSpc>
              <a:spcAft>
                <a:spcPts val="800"/>
              </a:spcAft>
            </a:pPr>
            <a:r>
              <a:rPr lang="en-US" sz="2400" b="1" i="0">
                <a:solidFill>
                  <a:srgbClr val="152C4A"/>
                </a:solidFill>
                <a:effectLst/>
                <a:latin typeface="Times New Roman" panose="02020603050405020304" pitchFamily="18" charset="0"/>
                <a:cs typeface="Times New Roman" panose="02020603050405020304" pitchFamily="18" charset="0"/>
              </a:rPr>
              <a:t>	</a:t>
            </a:r>
            <a:r>
              <a:rPr lang="en-US" sz="2400" b="1">
                <a:solidFill>
                  <a:srgbClr val="152C4A"/>
                </a:solidFill>
                <a:latin typeface="Times New Roman" panose="02020603050405020304" pitchFamily="18" charset="0"/>
                <a:cs typeface="Times New Roman" panose="02020603050405020304" pitchFamily="18" charset="0"/>
              </a:rPr>
              <a:t>1.</a:t>
            </a:r>
            <a:r>
              <a:rPr lang="vi-VN" sz="2400" b="1" i="0">
                <a:solidFill>
                  <a:srgbClr val="152C4A"/>
                </a:solidFill>
                <a:effectLst/>
                <a:latin typeface="Times New Roman" panose="02020603050405020304" pitchFamily="18" charset="0"/>
                <a:cs typeface="Times New Roman" panose="02020603050405020304" pitchFamily="18" charset="0"/>
              </a:rPr>
              <a:t> Đối với Mặt trận Tổ quốc Việt Nam, các tổ chức chính trị-xã hội, các hội quần chúng do Đảng, Nhà nước giao nhiệm vụ ở Trung ương:</a:t>
            </a:r>
            <a:r>
              <a:rPr lang="vi-VN" sz="2400" b="0" i="0">
                <a:solidFill>
                  <a:srgbClr val="152C4A"/>
                </a:solidFill>
                <a:effectLst/>
                <a:latin typeface="Times New Roman" panose="02020603050405020304" pitchFamily="18" charset="0"/>
                <a:cs typeface="Times New Roman" panose="02020603050405020304" pitchFamily="18" charset="0"/>
              </a:rPr>
              <a:t> </a:t>
            </a:r>
            <a:r>
              <a:rPr lang="vi-VN" sz="2400" b="0" i="0">
                <a:solidFill>
                  <a:srgbClr val="FF0000"/>
                </a:solidFill>
                <a:effectLst/>
                <a:latin typeface="Times New Roman" panose="02020603050405020304" pitchFamily="18" charset="0"/>
                <a:cs typeface="Times New Roman" panose="02020603050405020304" pitchFamily="18" charset="0"/>
              </a:rPr>
              <a:t>Tạm dừng </a:t>
            </a:r>
            <a:r>
              <a:rPr lang="vi-VN" sz="2400" b="0" i="0">
                <a:solidFill>
                  <a:srgbClr val="152C4A"/>
                </a:solidFill>
                <a:effectLst/>
                <a:latin typeface="Times New Roman" panose="02020603050405020304" pitchFamily="18" charset="0"/>
                <a:cs typeface="Times New Roman" panose="02020603050405020304" pitchFamily="18" charset="0"/>
              </a:rPr>
              <a:t>việc tuyển dụng, quy hoạch, điều động, luân chuyển, bổ nhiệm, giới thiệu ứng cử các chức vụ lãnh đạo, quản lý ở các tổ chức này và các cơ quan, đơn vị trực thuộc.</a:t>
            </a:r>
            <a:endParaRPr lang="en-US" sz="2400" b="0" i="0">
              <a:solidFill>
                <a:srgbClr val="152C4A"/>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4691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215188-5565-288C-23BB-C34857E36230}"/>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2967341A-BAF3-7C9B-101E-B10843C742C8}"/>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400" b="1" i="0">
                <a:solidFill>
                  <a:srgbClr val="152C4A"/>
                </a:solidFill>
                <a:effectLst/>
                <a:latin typeface="Times New Roman" panose="02020603050405020304" pitchFamily="18" charset="0"/>
                <a:cs typeface="Times New Roman" panose="02020603050405020304" pitchFamily="18" charset="0"/>
              </a:rPr>
              <a:t>	</a:t>
            </a:r>
            <a:r>
              <a:rPr lang="vi-VN" sz="2400" b="1" i="0">
                <a:solidFill>
                  <a:srgbClr val="152C4A"/>
                </a:solidFill>
                <a:effectLst/>
                <a:latin typeface="Times New Roman" panose="02020603050405020304" pitchFamily="18" charset="0"/>
                <a:cs typeface="Times New Roman" panose="02020603050405020304" pitchFamily="18" charset="0"/>
              </a:rPr>
              <a:t>2</a:t>
            </a:r>
            <a:r>
              <a:rPr lang="en-US" sz="2400" b="1" i="0">
                <a:solidFill>
                  <a:srgbClr val="152C4A"/>
                </a:solidFill>
                <a:effectLst/>
                <a:latin typeface="Times New Roman" panose="02020603050405020304" pitchFamily="18" charset="0"/>
                <a:cs typeface="Times New Roman" panose="02020603050405020304" pitchFamily="18" charset="0"/>
              </a:rPr>
              <a:t>.</a:t>
            </a:r>
            <a:r>
              <a:rPr lang="vi-VN" sz="2400" b="1" i="0">
                <a:solidFill>
                  <a:srgbClr val="152C4A"/>
                </a:solidFill>
                <a:effectLst/>
                <a:latin typeface="Times New Roman" panose="02020603050405020304" pitchFamily="18" charset="0"/>
                <a:cs typeface="Times New Roman" panose="02020603050405020304" pitchFamily="18" charset="0"/>
              </a:rPr>
              <a:t> Đối với cấp tỉnh:</a:t>
            </a:r>
            <a:r>
              <a:rPr lang="vi-VN" sz="2400" b="0" i="0">
                <a:solidFill>
                  <a:srgbClr val="152C4A"/>
                </a:solidFill>
                <a:effectLst/>
                <a:latin typeface="Times New Roman" panose="02020603050405020304" pitchFamily="18" charset="0"/>
                <a:cs typeface="Times New Roman" panose="02020603050405020304" pitchFamily="18" charset="0"/>
              </a:rPr>
              <a:t> </a:t>
            </a:r>
            <a:r>
              <a:rPr lang="vi-VN" sz="2400" b="0" i="0">
                <a:solidFill>
                  <a:srgbClr val="FF0000"/>
                </a:solidFill>
                <a:effectLst/>
                <a:latin typeface="Times New Roman" panose="02020603050405020304" pitchFamily="18" charset="0"/>
                <a:cs typeface="Times New Roman" panose="02020603050405020304" pitchFamily="18" charset="0"/>
              </a:rPr>
              <a:t>Tạm dừng </a:t>
            </a:r>
            <a:r>
              <a:rPr lang="vi-VN" sz="2400" b="0" i="0">
                <a:solidFill>
                  <a:srgbClr val="152C4A"/>
                </a:solidFill>
                <a:effectLst/>
                <a:latin typeface="Times New Roman" panose="02020603050405020304" pitchFamily="18" charset="0"/>
                <a:cs typeface="Times New Roman" panose="02020603050405020304" pitchFamily="18" charset="0"/>
              </a:rPr>
              <a:t>việc tuyển dụng, quy hoạch, điều động, luân chuyển, bổ nhiệm, cho chủ trương kiện toàn chức danh phó bí thư, chủ tịch hội đồng nhân dân, chủ tịch uỷ ban nhân dân, phó chủ tịch hội đồng nhân dân, phó chủ tịch ủy ban nhân dân tỉnh, thành phố; kiện toàn, bổ sung cấp ủy, ban thường vụ cấp ủy nhiệm kỳ 2020-2025 và lãnh đạo cấp trường, cấp phó Mặt trận Tổ quốc, các tổ chức chính trị-xã hội, các hội quần chúng do Đảng, Nhà nước giao nhiệm vụ.</a:t>
            </a:r>
            <a:endParaRPr lang="en-US" sz="2400" b="0" i="0">
              <a:solidFill>
                <a:srgbClr val="152C4A"/>
              </a:solidFill>
              <a:effectLst/>
              <a:latin typeface="Times New Roman" panose="02020603050405020304" pitchFamily="18" charset="0"/>
              <a:cs typeface="Times New Roman" panose="02020603050405020304" pitchFamily="18" charset="0"/>
            </a:endParaRPr>
          </a:p>
          <a:p>
            <a:pPr>
              <a:lnSpc>
                <a:spcPct val="107000"/>
              </a:lnSpc>
              <a:spcAft>
                <a:spcPts val="800"/>
              </a:spcAft>
            </a:pPr>
            <a:endParaRPr lang="en-US" sz="2400">
              <a:solidFill>
                <a:srgbClr val="152C4A"/>
              </a:solidFill>
              <a:latin typeface="Times New Roman" panose="02020603050405020304" pitchFamily="18" charset="0"/>
              <a:cs typeface="Times New Roman" panose="02020603050405020304" pitchFamily="18" charset="0"/>
            </a:endParaRPr>
          </a:p>
          <a:p>
            <a:pPr>
              <a:lnSpc>
                <a:spcPct val="107000"/>
              </a:lnSpc>
              <a:spcAft>
                <a:spcPts val="800"/>
              </a:spcAft>
            </a:pPr>
            <a:r>
              <a:rPr lang="en-US" sz="2400" b="1" i="0">
                <a:solidFill>
                  <a:srgbClr val="152C4A"/>
                </a:solidFill>
                <a:effectLst/>
                <a:latin typeface="Times New Roman" panose="02020603050405020304" pitchFamily="18" charset="0"/>
                <a:cs typeface="Times New Roman" panose="02020603050405020304" pitchFamily="18" charset="0"/>
              </a:rPr>
              <a:t>	</a:t>
            </a:r>
            <a:r>
              <a:rPr lang="en-US" sz="2400" b="1">
                <a:solidFill>
                  <a:srgbClr val="152C4A"/>
                </a:solidFill>
                <a:latin typeface="Times New Roman" panose="02020603050405020304" pitchFamily="18" charset="0"/>
                <a:cs typeface="Times New Roman" panose="02020603050405020304" pitchFamily="18" charset="0"/>
              </a:rPr>
              <a:t>3.</a:t>
            </a:r>
            <a:r>
              <a:rPr lang="vi-VN" sz="2400" b="1" i="0">
                <a:solidFill>
                  <a:srgbClr val="152C4A"/>
                </a:solidFill>
                <a:effectLst/>
                <a:latin typeface="Times New Roman" panose="02020603050405020304" pitchFamily="18" charset="0"/>
                <a:cs typeface="Times New Roman" panose="02020603050405020304" pitchFamily="18" charset="0"/>
              </a:rPr>
              <a:t> Đối với cấp huyện, cấp xã: </a:t>
            </a:r>
            <a:r>
              <a:rPr lang="vi-VN" sz="2400" i="0">
                <a:solidFill>
                  <a:srgbClr val="FF0000"/>
                </a:solidFill>
                <a:effectLst/>
                <a:latin typeface="Times New Roman" panose="02020603050405020304" pitchFamily="18" charset="0"/>
                <a:cs typeface="Times New Roman" panose="02020603050405020304" pitchFamily="18" charset="0"/>
              </a:rPr>
              <a:t>Tạm dừng </a:t>
            </a:r>
            <a:r>
              <a:rPr lang="vi-VN" sz="2400" b="0" i="0">
                <a:solidFill>
                  <a:srgbClr val="152C4A"/>
                </a:solidFill>
                <a:effectLst/>
                <a:latin typeface="Times New Roman" panose="02020603050405020304" pitchFamily="18" charset="0"/>
                <a:cs typeface="Times New Roman" panose="02020603050405020304" pitchFamily="18" charset="0"/>
              </a:rPr>
              <a:t>việc tuyển dụng, quy hoạch, điều động, luân chuyển, bổ nhiệm, giới thiệu ứng cử các chức vụ lãnh đạo, quản lý và kiện toàn, bổ sung cấp ủy, ban thường vụ cấp ủy, bí thư, phó bí thư cấp huyện, cấp xã.</a:t>
            </a:r>
          </a:p>
          <a:p>
            <a:pPr>
              <a:lnSpc>
                <a:spcPct val="107000"/>
              </a:lnSpc>
              <a:spcAft>
                <a:spcPts val="800"/>
              </a:spcAft>
            </a:pPr>
            <a:endParaRPr lang="en-US" sz="2200" b="0" i="0">
              <a:solidFill>
                <a:srgbClr val="152C4A"/>
              </a:solidFill>
              <a:effectLst/>
              <a:latin typeface="Times New Roman" panose="02020603050405020304" pitchFamily="18" charset="0"/>
              <a:cs typeface="Times New Roman" panose="02020603050405020304" pitchFamily="18" charset="0"/>
            </a:endParaRPr>
          </a:p>
          <a:p>
            <a:pPr>
              <a:lnSpc>
                <a:spcPct val="107000"/>
              </a:lnSpc>
              <a:spcAft>
                <a:spcPts val="800"/>
              </a:spcAft>
            </a:pPr>
            <a:endParaRPr lang="en-US" sz="2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1300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2CD7FC-E7A3-C3F2-6317-EA0800A3E491}"/>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24FA7A07-A325-0934-3E8C-9A83FE4D8EE3}"/>
              </a:ext>
            </a:extLst>
          </p:cNvPr>
          <p:cNvSpPr/>
          <p:nvPr/>
        </p:nvSpPr>
        <p:spPr>
          <a:xfrm>
            <a:off x="0" y="0"/>
            <a:ext cx="12192000" cy="6858000"/>
          </a:xfrm>
          <a:prstGeom prst="roundRect">
            <a:avLst>
              <a:gd name="adj" fmla="val 3720"/>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buNone/>
            </a:pPr>
            <a:r>
              <a:rPr lang="en-US" sz="20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000" b="1" i="0">
                <a:solidFill>
                  <a:srgbClr val="152C4A"/>
                </a:solidFill>
                <a:effectLst/>
                <a:latin typeface="Times New Roman" panose="02020603050405020304" pitchFamily="18" charset="0"/>
                <a:cs typeface="Times New Roman" panose="02020603050405020304" pitchFamily="18" charset="0"/>
              </a:rPr>
              <a:t>4</a:t>
            </a:r>
            <a:r>
              <a:rPr lang="en-US" sz="2000" b="1" i="0">
                <a:solidFill>
                  <a:srgbClr val="152C4A"/>
                </a:solidFill>
                <a:effectLst/>
                <a:latin typeface="Times New Roman" panose="02020603050405020304" pitchFamily="18" charset="0"/>
                <a:cs typeface="Times New Roman" panose="02020603050405020304" pitchFamily="18" charset="0"/>
              </a:rPr>
              <a:t>.</a:t>
            </a:r>
            <a:r>
              <a:rPr lang="vi-VN" sz="2000" b="1" i="0">
                <a:solidFill>
                  <a:srgbClr val="152C4A"/>
                </a:solidFill>
                <a:effectLst/>
                <a:latin typeface="Times New Roman" panose="02020603050405020304" pitchFamily="18" charset="0"/>
                <a:cs typeface="Times New Roman" panose="02020603050405020304" pitchFamily="18" charset="0"/>
              </a:rPr>
              <a:t> Trường hợp đặc biệt, thật sự cần thiết phải kiện toàn, bổ sung đối với một số chức danh được thực hiện như sau:</a:t>
            </a:r>
            <a:endParaRPr lang="vi-VN" sz="2000" b="0" i="0">
              <a:solidFill>
                <a:srgbClr val="152C4A"/>
              </a:solidFill>
              <a:effectLst/>
              <a:latin typeface="Times New Roman" panose="02020603050405020304" pitchFamily="18" charset="0"/>
              <a:cs typeface="Times New Roman" panose="02020603050405020304" pitchFamily="18" charset="0"/>
            </a:endParaRPr>
          </a:p>
          <a:p>
            <a:pPr algn="l">
              <a:buNone/>
            </a:pPr>
            <a:r>
              <a:rPr lang="en-US" sz="2000" b="0" i="0">
                <a:solidFill>
                  <a:srgbClr val="152C4A"/>
                </a:solidFill>
                <a:effectLst/>
                <a:latin typeface="Times New Roman" panose="02020603050405020304" pitchFamily="18" charset="0"/>
                <a:cs typeface="Times New Roman" panose="02020603050405020304" pitchFamily="18" charset="0"/>
              </a:rPr>
              <a:t>	</a:t>
            </a:r>
            <a:r>
              <a:rPr lang="vi-VN" sz="2000" b="0" i="0">
                <a:solidFill>
                  <a:srgbClr val="152C4A"/>
                </a:solidFill>
                <a:effectLst/>
                <a:latin typeface="Times New Roman" panose="02020603050405020304" pitchFamily="18" charset="0"/>
                <a:cs typeface="Times New Roman" panose="02020603050405020304" pitchFamily="18" charset="0"/>
              </a:rPr>
              <a:t>- Chức danh phó bí thư, chủ tịch hội đồng nhân dân, chủ tịch ủy ban nhân dân, phó chủ tịch ủy ban nhân dân tỉnh, thành phố; kiện toàn, bổ sung ủy viên ban thường vụ cấp ủy cấp tỉnh, lãnh đạo Mặt trận Tổ quốc Việt Nam, các tổ chức chính trị-xã hội, hội quần chúng do Đảng, Nhà nước giao nhiệm vụ ở Trung ương thì các cấp ủy, tổ chức đảng </a:t>
            </a:r>
            <a:r>
              <a:rPr lang="vi-VN" sz="2000" b="0" i="0">
                <a:solidFill>
                  <a:srgbClr val="FF0000"/>
                </a:solidFill>
                <a:effectLst/>
                <a:latin typeface="Times New Roman" panose="02020603050405020304" pitchFamily="18" charset="0"/>
                <a:cs typeface="Times New Roman" panose="02020603050405020304" pitchFamily="18" charset="0"/>
              </a:rPr>
              <a:t>báo cáo Bộ Chính trị, Ban Bí thư xem xét từng trường hợp </a:t>
            </a:r>
            <a:r>
              <a:rPr lang="vi-VN" sz="2000" b="0" i="0">
                <a:solidFill>
                  <a:srgbClr val="152C4A"/>
                </a:solidFill>
                <a:effectLst/>
                <a:latin typeface="Times New Roman" panose="02020603050405020304" pitchFamily="18" charset="0"/>
                <a:cs typeface="Times New Roman" panose="02020603050405020304" pitchFamily="18" charset="0"/>
              </a:rPr>
              <a:t>để cho chủ trương thực hiện quy trình kiện toàn, bổ sung nhân sự.</a:t>
            </a:r>
          </a:p>
          <a:p>
            <a:pPr algn="l">
              <a:buNone/>
            </a:pPr>
            <a:r>
              <a:rPr lang="en-US" sz="2000" b="0" i="0">
                <a:solidFill>
                  <a:srgbClr val="152C4A"/>
                </a:solidFill>
                <a:effectLst/>
                <a:latin typeface="Times New Roman" panose="02020603050405020304" pitchFamily="18" charset="0"/>
                <a:cs typeface="Times New Roman" panose="02020603050405020304" pitchFamily="18" charset="0"/>
              </a:rPr>
              <a:t>	</a:t>
            </a:r>
            <a:r>
              <a:rPr lang="vi-VN" sz="2000" b="0" i="0">
                <a:solidFill>
                  <a:srgbClr val="152C4A"/>
                </a:solidFill>
                <a:effectLst/>
                <a:latin typeface="Times New Roman" panose="02020603050405020304" pitchFamily="18" charset="0"/>
                <a:cs typeface="Times New Roman" panose="02020603050405020304" pitchFamily="18" charset="0"/>
              </a:rPr>
              <a:t>- Chức danh bí thư, phó bí thư, chủ tịch hội đồng nhân dân, chủ tịch, phó chủ tịch ủy ban nhân dân cấp huyện thì </a:t>
            </a:r>
            <a:r>
              <a:rPr lang="vi-VN" sz="2000" b="0" i="0">
                <a:solidFill>
                  <a:srgbClr val="FF0000"/>
                </a:solidFill>
                <a:effectLst/>
                <a:latin typeface="Times New Roman" panose="02020603050405020304" pitchFamily="18" charset="0"/>
                <a:cs typeface="Times New Roman" panose="02020603050405020304" pitchFamily="18" charset="0"/>
              </a:rPr>
              <a:t>ban thường vụ cấp ủy cấp tỉnh báo cáo, xin ý kiến Ban Tổ chức Trung ương </a:t>
            </a:r>
            <a:r>
              <a:rPr lang="vi-VN" sz="2000" b="0" i="0">
                <a:solidFill>
                  <a:srgbClr val="152C4A"/>
                </a:solidFill>
                <a:effectLst/>
                <a:latin typeface="Times New Roman" panose="02020603050405020304" pitchFamily="18" charset="0"/>
                <a:cs typeface="Times New Roman" panose="02020603050405020304" pitchFamily="18" charset="0"/>
              </a:rPr>
              <a:t>trước khi thực hiện quy trình kiện toàn, bổ sung nhân sự theo quy định.</a:t>
            </a:r>
          </a:p>
          <a:p>
            <a:pPr algn="l">
              <a:buNone/>
            </a:pPr>
            <a:r>
              <a:rPr lang="en-US" sz="2000" b="0" i="0">
                <a:solidFill>
                  <a:srgbClr val="152C4A"/>
                </a:solidFill>
                <a:effectLst/>
                <a:latin typeface="Times New Roman" panose="02020603050405020304" pitchFamily="18" charset="0"/>
                <a:cs typeface="Times New Roman" panose="02020603050405020304" pitchFamily="18" charset="0"/>
              </a:rPr>
              <a:t>	</a:t>
            </a:r>
            <a:r>
              <a:rPr lang="vi-VN" sz="2000" b="0" i="0">
                <a:solidFill>
                  <a:srgbClr val="152C4A"/>
                </a:solidFill>
                <a:effectLst/>
                <a:latin typeface="Times New Roman" panose="02020603050405020304" pitchFamily="18" charset="0"/>
                <a:cs typeface="Times New Roman" panose="02020603050405020304" pitchFamily="18" charset="0"/>
              </a:rPr>
              <a:t>- Chức danh bí thư, chủ tịch hội đồng nhân dân, chủ tịch ủy ban nhân dân cấp xã thì giao </a:t>
            </a:r>
            <a:r>
              <a:rPr lang="vi-VN" sz="2000" b="0" i="0">
                <a:solidFill>
                  <a:srgbClr val="FF0000"/>
                </a:solidFill>
                <a:effectLst/>
                <a:latin typeface="Times New Roman" panose="02020603050405020304" pitchFamily="18" charset="0"/>
                <a:cs typeface="Times New Roman" panose="02020603050405020304" pitchFamily="18" charset="0"/>
              </a:rPr>
              <a:t>ban thường vụ cấp ủy cấp tỉnh </a:t>
            </a:r>
            <a:r>
              <a:rPr lang="vi-VN" sz="2000" b="0" i="0">
                <a:solidFill>
                  <a:srgbClr val="152C4A"/>
                </a:solidFill>
                <a:effectLst/>
                <a:latin typeface="Times New Roman" panose="02020603050405020304" pitchFamily="18" charset="0"/>
                <a:cs typeface="Times New Roman" panose="02020603050405020304" pitchFamily="18" charset="0"/>
              </a:rPr>
              <a:t>xem xét, cân nhắc kỹ lưỡng, thận trọng, toàn diện trước khi quyết định và chịu trách nhiệm trước Bộ Chính trị về quyết định của mình. </a:t>
            </a:r>
          </a:p>
          <a:p>
            <a:pPr algn="l">
              <a:buNone/>
            </a:pPr>
            <a:r>
              <a:rPr lang="en-US" sz="2000" b="0" i="0">
                <a:solidFill>
                  <a:srgbClr val="152C4A"/>
                </a:solidFill>
                <a:effectLst/>
                <a:latin typeface="Times New Roman" panose="02020603050405020304" pitchFamily="18" charset="0"/>
                <a:cs typeface="Times New Roman" panose="02020603050405020304" pitchFamily="18" charset="0"/>
              </a:rPr>
              <a:t>	</a:t>
            </a:r>
            <a:r>
              <a:rPr lang="vi-VN" sz="2000" b="0" i="0">
                <a:solidFill>
                  <a:srgbClr val="FF0000"/>
                </a:solidFill>
                <a:effectLst/>
                <a:latin typeface="Times New Roman" panose="02020603050405020304" pitchFamily="18" charset="0"/>
                <a:cs typeface="Times New Roman" panose="02020603050405020304" pitchFamily="18" charset="0"/>
              </a:rPr>
              <a:t>Việc kiện toàn, bổ sung các chức danh lãnh đạo, quản lý theo chủ trương của Bộ Chính trị, Ban Bí thư vẫn tiếp tục thực hiện theo quy định. </a:t>
            </a:r>
          </a:p>
          <a:p>
            <a:pPr algn="l">
              <a:buNone/>
            </a:pPr>
            <a:r>
              <a:rPr lang="en-US" sz="2000" b="0" i="0">
                <a:solidFill>
                  <a:srgbClr val="FF0000"/>
                </a:solidFill>
                <a:effectLst/>
                <a:latin typeface="Times New Roman" panose="02020603050405020304" pitchFamily="18" charset="0"/>
                <a:cs typeface="Times New Roman" panose="02020603050405020304" pitchFamily="18" charset="0"/>
              </a:rPr>
              <a:t>	</a:t>
            </a:r>
            <a:r>
              <a:rPr lang="vi-VN" sz="2000" b="0" i="0">
                <a:solidFill>
                  <a:srgbClr val="FF0000"/>
                </a:solidFill>
                <a:effectLst/>
                <a:latin typeface="Times New Roman" panose="02020603050405020304" pitchFamily="18" charset="0"/>
                <a:cs typeface="Times New Roman" panose="02020603050405020304" pitchFamily="18" charset="0"/>
              </a:rPr>
              <a:t>Đối với các trường hợp khác, đã thực hiện quy trình nhân sự và gửi văn bản đề nghị đến cơ quan có thẩm quyền (ở Trung ương là Ban Tổ chức Trung ương) trước ngày 7/3/2025 thì được xem xét theo quy định.</a:t>
            </a:r>
            <a:endParaRPr lang="en-US" sz="2000" b="0" i="0">
              <a:solidFill>
                <a:srgbClr val="FF0000"/>
              </a:solidFill>
              <a:effectLst/>
              <a:latin typeface="Times New Roman" panose="02020603050405020304" pitchFamily="18" charset="0"/>
              <a:cs typeface="Times New Roman" panose="02020603050405020304" pitchFamily="18" charset="0"/>
            </a:endParaRPr>
          </a:p>
          <a:p>
            <a:pPr algn="l"/>
            <a:r>
              <a:rPr lang="en-US" sz="2000" b="1" i="0">
                <a:solidFill>
                  <a:srgbClr val="152C4A"/>
                </a:solidFill>
                <a:effectLst/>
                <a:latin typeface="Times New Roman" panose="02020603050405020304" pitchFamily="18" charset="0"/>
                <a:cs typeface="Times New Roman" panose="02020603050405020304" pitchFamily="18" charset="0"/>
              </a:rPr>
              <a:t>	</a:t>
            </a:r>
            <a:r>
              <a:rPr lang="vi-VN" sz="2000" b="1" i="0">
                <a:solidFill>
                  <a:srgbClr val="152C4A"/>
                </a:solidFill>
                <a:effectLst/>
                <a:latin typeface="Times New Roman" panose="02020603050405020304" pitchFamily="18" charset="0"/>
                <a:cs typeface="Times New Roman" panose="02020603050405020304" pitchFamily="18" charset="0"/>
              </a:rPr>
              <a:t>5</a:t>
            </a:r>
            <a:r>
              <a:rPr lang="en-US" sz="2000" b="1" i="0">
                <a:solidFill>
                  <a:srgbClr val="152C4A"/>
                </a:solidFill>
                <a:effectLst/>
                <a:latin typeface="Times New Roman" panose="02020603050405020304" pitchFamily="18" charset="0"/>
                <a:cs typeface="Times New Roman" panose="02020603050405020304" pitchFamily="18" charset="0"/>
              </a:rPr>
              <a:t>.</a:t>
            </a:r>
            <a:r>
              <a:rPr lang="vi-VN" sz="2000" b="1" i="0">
                <a:solidFill>
                  <a:srgbClr val="152C4A"/>
                </a:solidFill>
                <a:effectLst/>
                <a:latin typeface="Times New Roman" panose="02020603050405020304" pitchFamily="18" charset="0"/>
                <a:cs typeface="Times New Roman" panose="02020603050405020304" pitchFamily="18" charset="0"/>
              </a:rPr>
              <a:t> Đối với các chức danh lãnh đạo, chỉ huy quân đội, công an, tòa án nhân dân, viện kiểm sát nhân dân ở địa phương:</a:t>
            </a:r>
            <a:r>
              <a:rPr lang="vi-VN" sz="2000" b="0" i="0">
                <a:solidFill>
                  <a:srgbClr val="152C4A"/>
                </a:solidFill>
                <a:effectLst/>
                <a:latin typeface="Times New Roman" panose="02020603050405020304" pitchFamily="18" charset="0"/>
                <a:cs typeface="Times New Roman" panose="02020603050405020304" pitchFamily="18" charset="0"/>
              </a:rPr>
              <a:t> Giao các Ban Thường vụ: Quân ủy Trung ương, Đảng ủy Công an Trung ương, Đảng ủy Tòa án nhân dân tối cao, Đảng ủy Viện Kiểm sát nhân dân tối cao căn cứ chủ trương của Bộ Chính trị để lãnh đạo, chỉ đạo, cụ thể hóa và tổ chức thực hiện bảo đảm thống nhất, phù hợp tình hình và yêu cầu thực tiễn của đơn vị.</a:t>
            </a:r>
          </a:p>
          <a:p>
            <a:pPr>
              <a:lnSpc>
                <a:spcPct val="107000"/>
              </a:lnSpc>
              <a:spcAft>
                <a:spcPts val="800"/>
              </a:spcAft>
            </a:pPr>
            <a:endParaRPr lang="en-US" sz="2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996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2B8BD-6482-FFF7-509B-D5E5000247D5}"/>
            </a:ext>
          </a:extLst>
        </p:cNvPr>
        <p:cNvGrpSpPr/>
        <p:nvPr/>
      </p:nvGrpSpPr>
      <p:grpSpPr>
        <a:xfrm>
          <a:off x="0" y="0"/>
          <a:ext cx="0" cy="0"/>
          <a:chOff x="0" y="0"/>
          <a:chExt cx="0" cy="0"/>
        </a:xfrm>
      </p:grpSpPr>
      <p:sp>
        <p:nvSpPr>
          <p:cNvPr id="8" name="Freeform 76">
            <a:extLst>
              <a:ext uri="{FF2B5EF4-FFF2-40B4-BE49-F238E27FC236}">
                <a16:creationId xmlns:a16="http://schemas.microsoft.com/office/drawing/2014/main" id="{36BAFD4E-8E3D-3F5B-06EE-C84795E647B0}"/>
              </a:ext>
            </a:extLst>
          </p:cNvPr>
          <p:cNvSpPr/>
          <p:nvPr/>
        </p:nvSpPr>
        <p:spPr>
          <a:xfrm>
            <a:off x="275902" y="152400"/>
            <a:ext cx="11611298" cy="6218583"/>
          </a:xfrm>
          <a:custGeom>
            <a:avLst/>
            <a:gdLst>
              <a:gd name="connsiteX0" fmla="*/ 0 w 7779651"/>
              <a:gd name="connsiteY0" fmla="*/ 160263 h 961384"/>
              <a:gd name="connsiteX1" fmla="*/ 160263 w 7779651"/>
              <a:gd name="connsiteY1" fmla="*/ 0 h 961384"/>
              <a:gd name="connsiteX2" fmla="*/ 7619388 w 7779651"/>
              <a:gd name="connsiteY2" fmla="*/ 0 h 961384"/>
              <a:gd name="connsiteX3" fmla="*/ 7779651 w 7779651"/>
              <a:gd name="connsiteY3" fmla="*/ 160263 h 961384"/>
              <a:gd name="connsiteX4" fmla="*/ 7779651 w 7779651"/>
              <a:gd name="connsiteY4" fmla="*/ 801121 h 961384"/>
              <a:gd name="connsiteX5" fmla="*/ 7619388 w 7779651"/>
              <a:gd name="connsiteY5" fmla="*/ 961384 h 961384"/>
              <a:gd name="connsiteX6" fmla="*/ 160263 w 7779651"/>
              <a:gd name="connsiteY6" fmla="*/ 961384 h 961384"/>
              <a:gd name="connsiteX7" fmla="*/ 0 w 7779651"/>
              <a:gd name="connsiteY7" fmla="*/ 801121 h 961384"/>
              <a:gd name="connsiteX8" fmla="*/ 0 w 7779651"/>
              <a:gd name="connsiteY8" fmla="*/ 160263 h 961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9651" h="961384">
                <a:moveTo>
                  <a:pt x="0" y="160263"/>
                </a:moveTo>
                <a:cubicBezTo>
                  <a:pt x="0" y="71752"/>
                  <a:pt x="71752" y="0"/>
                  <a:pt x="160263" y="0"/>
                </a:cubicBezTo>
                <a:lnTo>
                  <a:pt x="7619388" y="0"/>
                </a:lnTo>
                <a:cubicBezTo>
                  <a:pt x="7707899" y="0"/>
                  <a:pt x="7779651" y="71752"/>
                  <a:pt x="7779651" y="160263"/>
                </a:cubicBezTo>
                <a:lnTo>
                  <a:pt x="7779651" y="801121"/>
                </a:lnTo>
                <a:cubicBezTo>
                  <a:pt x="7779651" y="889632"/>
                  <a:pt x="7707899" y="961384"/>
                  <a:pt x="7619388" y="961384"/>
                </a:cubicBezTo>
                <a:lnTo>
                  <a:pt x="160263" y="961384"/>
                </a:lnTo>
                <a:cubicBezTo>
                  <a:pt x="71752" y="961384"/>
                  <a:pt x="0" y="889632"/>
                  <a:pt x="0" y="801121"/>
                </a:cubicBezTo>
                <a:lnTo>
                  <a:pt x="0" y="160263"/>
                </a:lnTo>
                <a:close/>
              </a:path>
            </a:pathLst>
          </a:custGeom>
          <a:solidFill>
            <a:schemeClr val="accent3">
              <a:lumMod val="20000"/>
              <a:lumOff val="80000"/>
            </a:schemeClr>
          </a:solidFill>
          <a:ln w="25400" cap="flat" cmpd="sng" algn="ctr">
            <a:solidFill>
              <a:srgbClr val="C0504D"/>
            </a:solidFill>
            <a:prstDash val="solid"/>
          </a:ln>
          <a:effectLst/>
        </p:spPr>
        <p:txBody>
          <a:bodyPr anchor="ctr"/>
          <a:lstStyle/>
          <a:p>
            <a:pPr algn="just" defTabSz="461963" eaLnBrk="0" fontAlgn="base" hangingPunct="0">
              <a:lnSpc>
                <a:spcPct val="130000"/>
              </a:lnSpc>
              <a:spcBef>
                <a:spcPct val="0"/>
              </a:spcBef>
              <a:spcAft>
                <a:spcPct val="0"/>
              </a:spcAft>
              <a:defRPr/>
            </a:pPr>
            <a:r>
              <a:rPr lang="en-US" sz="2200">
                <a:solidFill>
                  <a:srgbClr val="FF0000"/>
                </a:solidFill>
                <a:latin typeface="Times New Roman" panose="02020603050405020304" pitchFamily="18" charset="0"/>
                <a:cs typeface="Times New Roman" panose="02020603050405020304" pitchFamily="18" charset="0"/>
              </a:rPr>
              <a:t>	2. Các yêu cầu có tính nguyên tắc trong quá trình tổng kết (5)</a:t>
            </a:r>
          </a:p>
          <a:p>
            <a:pPr lvl="0" algn="just" defTabSz="461963" eaLnBrk="0" fontAlgn="base" hangingPunct="0">
              <a:lnSpc>
                <a:spcPct val="130000"/>
              </a:lnSpc>
              <a:spcBef>
                <a:spcPct val="0"/>
              </a:spcBef>
              <a:spcAft>
                <a:spcPct val="0"/>
              </a:spcAft>
              <a:defRPr/>
            </a:pPr>
            <a:r>
              <a:rPr lang="en-US" sz="2200">
                <a:solidFill>
                  <a:srgbClr val="FF0000"/>
                </a:solidFill>
                <a:latin typeface="Times New Roman" panose="02020603050405020304" pitchFamily="18" charset="0"/>
                <a:cs typeface="Times New Roman" panose="02020603050405020304" pitchFamily="18" charset="0"/>
              </a:rPr>
              <a:t>	</a:t>
            </a:r>
          </a:p>
          <a:p>
            <a:pPr lvl="0" algn="just" defTabSz="461963" eaLnBrk="0" fontAlgn="base" hangingPunct="0">
              <a:lnSpc>
                <a:spcPct val="130000"/>
              </a:lnSpc>
              <a:spcBef>
                <a:spcPct val="0"/>
              </a:spcBef>
              <a:spcAft>
                <a:spcPct val="0"/>
              </a:spcAft>
              <a:defRPr/>
            </a:pPr>
            <a:r>
              <a:rPr lang="en-US" sz="2200">
                <a:solidFill>
                  <a:srgbClr val="FF0000"/>
                </a:solidFill>
                <a:latin typeface="Times New Roman" panose="02020603050405020304" pitchFamily="18" charset="0"/>
                <a:cs typeface="Times New Roman" panose="02020603050405020304" pitchFamily="18" charset="0"/>
              </a:rPr>
              <a:t>	(1) </a:t>
            </a:r>
            <a:r>
              <a:rPr lang="vi-VN" sz="2200">
                <a:solidFill>
                  <a:srgbClr val="FF0000"/>
                </a:solidFill>
                <a:latin typeface="Times New Roman" panose="02020603050405020304" pitchFamily="18" charset="0"/>
                <a:cs typeface="Times New Roman" panose="02020603050405020304" pitchFamily="18" charset="0"/>
              </a:rPr>
              <a:t>Bảo đảm vận hành thông suốt, hiệu quả cơ chế tổng quát "Đảng lãnh đạo, Nhà nước quàn lý, Nhân dân làm chủ"; </a:t>
            </a:r>
            <a:r>
              <a:rPr lang="vi-VN" sz="2200">
                <a:latin typeface="Times New Roman" panose="02020603050405020304" pitchFamily="18" charset="0"/>
                <a:cs typeface="Times New Roman" panose="02020603050405020304" pitchFamily="18" charset="0"/>
              </a:rPr>
              <a:t>thông qua cải cách tổ chức, bộ máy để giải quyết hài hòa các mối quan hệ giữa các cơ quan Đảng - Quốc hội - Chính phủ - Cơ quan Tư pháp - Mặt trận Tổ quốc và các tổ chức chính trị - xã hội dựa trên cơ chế tổng quát này.</a:t>
            </a:r>
            <a:endParaRPr lang="en-US" sz="2200">
              <a:latin typeface="Times New Roman" panose="02020603050405020304" pitchFamily="18" charset="0"/>
              <a:cs typeface="Times New Roman" panose="02020603050405020304" pitchFamily="18" charset="0"/>
            </a:endParaRPr>
          </a:p>
          <a:p>
            <a:pPr fontAlgn="base"/>
            <a:r>
              <a:rPr lang="en-US" sz="2200">
                <a:solidFill>
                  <a:srgbClr val="FF0000"/>
                </a:solidFill>
                <a:latin typeface="Times New Roman" panose="02020603050405020304" pitchFamily="18" charset="0"/>
                <a:cs typeface="Times New Roman" panose="02020603050405020304" pitchFamily="18" charset="0"/>
              </a:rPr>
              <a:t>       </a:t>
            </a:r>
          </a:p>
          <a:p>
            <a:pPr fontAlgn="base"/>
            <a:r>
              <a:rPr lang="en-US" sz="2200">
                <a:solidFill>
                  <a:srgbClr val="FF0000"/>
                </a:solidFill>
                <a:latin typeface="Times New Roman" panose="02020603050405020304" pitchFamily="18" charset="0"/>
                <a:cs typeface="Times New Roman" panose="02020603050405020304" pitchFamily="18" charset="0"/>
              </a:rPr>
              <a:t>        (2) </a:t>
            </a:r>
            <a:r>
              <a:rPr lang="vi-VN" sz="2200">
                <a:solidFill>
                  <a:srgbClr val="FF0000"/>
                </a:solidFill>
                <a:latin typeface="Times New Roman" panose="02020603050405020304" pitchFamily="18" charset="0"/>
                <a:cs typeface="Times New Roman" panose="02020603050405020304" pitchFamily="18" charset="0"/>
              </a:rPr>
              <a:t>Việc tổng kết phải tiến hành khách quan, dân chủ, khoa học, cụ thể, sâu sắc, cầu thị. </a:t>
            </a:r>
            <a:endParaRPr lang="en-US" sz="2200">
              <a:solidFill>
                <a:srgbClr val="FF0000"/>
              </a:solidFill>
              <a:latin typeface="Times New Roman" panose="02020603050405020304" pitchFamily="18" charset="0"/>
              <a:cs typeface="Times New Roman" panose="02020603050405020304" pitchFamily="18" charset="0"/>
            </a:endParaRPr>
          </a:p>
          <a:p>
            <a:pPr fontAlgn="base"/>
            <a:endParaRPr lang="en-US" sz="2200">
              <a:latin typeface="Times New Roman" panose="02020603050405020304" pitchFamily="18" charset="0"/>
              <a:cs typeface="Times New Roman" panose="02020603050405020304" pitchFamily="18" charset="0"/>
            </a:endParaRPr>
          </a:p>
          <a:p>
            <a:pPr fontAlgn="base"/>
            <a:r>
              <a:rPr lang="en-US" sz="2200">
                <a:latin typeface="Times New Roman" panose="02020603050405020304" pitchFamily="18" charset="0"/>
                <a:cs typeface="Times New Roman" panose="02020603050405020304" pitchFamily="18" charset="0"/>
              </a:rPr>
              <a:t>       </a:t>
            </a:r>
            <a:r>
              <a:rPr lang="vi-VN" sz="2200">
                <a:latin typeface="Times New Roman" panose="02020603050405020304" pitchFamily="18" charset="0"/>
                <a:cs typeface="Times New Roman" panose="02020603050405020304" pitchFamily="18" charset="0"/>
              </a:rPr>
              <a:t>Triển khai thực hiện khẩn trương nhưng bảo đảm thận trọng, chắc chắn, giữ vững nguyên tắc, tiếp thu ý kiến từ tổng kết thực tiễn, các chuyên gia, nhà khoa học, kể cả kinh nghiệm nước ngoài… để đề xuất tinh gọn tổ chức bộ máy, bảo đảm tính tổng thể, đồng bộ, liên thông; xác định rõ chức năng, nhiệm vụ, mối quan hệ công tác, cơ chế vận hành, trách nhiệm cụ thể trên cơ sở tính đảng, tính hợp lý, tính hợp pháp, bảo đảm hoạt động thông suốt, hiệu lực, hiệu quả. </a:t>
            </a:r>
            <a:endParaRPr lang="vi-VN" sz="22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3117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4FD9E3-AF17-14BD-7F7F-08B95C7C51F6}"/>
            </a:ext>
          </a:extLst>
        </p:cNvPr>
        <p:cNvGrpSpPr/>
        <p:nvPr/>
      </p:nvGrpSpPr>
      <p:grpSpPr>
        <a:xfrm>
          <a:off x="0" y="0"/>
          <a:ext cx="0" cy="0"/>
          <a:chOff x="0" y="0"/>
          <a:chExt cx="0" cy="0"/>
        </a:xfrm>
      </p:grpSpPr>
      <p:sp>
        <p:nvSpPr>
          <p:cNvPr id="8" name="Freeform 76">
            <a:extLst>
              <a:ext uri="{FF2B5EF4-FFF2-40B4-BE49-F238E27FC236}">
                <a16:creationId xmlns:a16="http://schemas.microsoft.com/office/drawing/2014/main" id="{0B29509F-B47E-16C3-EC94-FC91B75261A6}"/>
              </a:ext>
            </a:extLst>
          </p:cNvPr>
          <p:cNvSpPr/>
          <p:nvPr/>
        </p:nvSpPr>
        <p:spPr>
          <a:xfrm>
            <a:off x="275902" y="381000"/>
            <a:ext cx="11611298" cy="5989983"/>
          </a:xfrm>
          <a:custGeom>
            <a:avLst/>
            <a:gdLst>
              <a:gd name="connsiteX0" fmla="*/ 0 w 7779651"/>
              <a:gd name="connsiteY0" fmla="*/ 160263 h 961384"/>
              <a:gd name="connsiteX1" fmla="*/ 160263 w 7779651"/>
              <a:gd name="connsiteY1" fmla="*/ 0 h 961384"/>
              <a:gd name="connsiteX2" fmla="*/ 7619388 w 7779651"/>
              <a:gd name="connsiteY2" fmla="*/ 0 h 961384"/>
              <a:gd name="connsiteX3" fmla="*/ 7779651 w 7779651"/>
              <a:gd name="connsiteY3" fmla="*/ 160263 h 961384"/>
              <a:gd name="connsiteX4" fmla="*/ 7779651 w 7779651"/>
              <a:gd name="connsiteY4" fmla="*/ 801121 h 961384"/>
              <a:gd name="connsiteX5" fmla="*/ 7619388 w 7779651"/>
              <a:gd name="connsiteY5" fmla="*/ 961384 h 961384"/>
              <a:gd name="connsiteX6" fmla="*/ 160263 w 7779651"/>
              <a:gd name="connsiteY6" fmla="*/ 961384 h 961384"/>
              <a:gd name="connsiteX7" fmla="*/ 0 w 7779651"/>
              <a:gd name="connsiteY7" fmla="*/ 801121 h 961384"/>
              <a:gd name="connsiteX8" fmla="*/ 0 w 7779651"/>
              <a:gd name="connsiteY8" fmla="*/ 160263 h 961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9651" h="961384">
                <a:moveTo>
                  <a:pt x="0" y="160263"/>
                </a:moveTo>
                <a:cubicBezTo>
                  <a:pt x="0" y="71752"/>
                  <a:pt x="71752" y="0"/>
                  <a:pt x="160263" y="0"/>
                </a:cubicBezTo>
                <a:lnTo>
                  <a:pt x="7619388" y="0"/>
                </a:lnTo>
                <a:cubicBezTo>
                  <a:pt x="7707899" y="0"/>
                  <a:pt x="7779651" y="71752"/>
                  <a:pt x="7779651" y="160263"/>
                </a:cubicBezTo>
                <a:lnTo>
                  <a:pt x="7779651" y="801121"/>
                </a:lnTo>
                <a:cubicBezTo>
                  <a:pt x="7779651" y="889632"/>
                  <a:pt x="7707899" y="961384"/>
                  <a:pt x="7619388" y="961384"/>
                </a:cubicBezTo>
                <a:lnTo>
                  <a:pt x="160263" y="961384"/>
                </a:lnTo>
                <a:cubicBezTo>
                  <a:pt x="71752" y="961384"/>
                  <a:pt x="0" y="889632"/>
                  <a:pt x="0" y="801121"/>
                </a:cubicBezTo>
                <a:lnTo>
                  <a:pt x="0" y="160263"/>
                </a:lnTo>
                <a:close/>
              </a:path>
            </a:pathLst>
          </a:custGeom>
          <a:solidFill>
            <a:schemeClr val="accent3">
              <a:lumMod val="20000"/>
              <a:lumOff val="80000"/>
            </a:schemeClr>
          </a:solidFill>
          <a:ln w="25400" cap="flat" cmpd="sng" algn="ctr">
            <a:solidFill>
              <a:srgbClr val="C0504D"/>
            </a:solidFill>
            <a:prstDash val="solid"/>
          </a:ln>
          <a:effectLst/>
        </p:spPr>
        <p:txBody>
          <a:bodyPr anchor="ctr"/>
          <a:lstStyle/>
          <a:p>
            <a:pPr lvl="0" algn="just" defTabSz="461963" eaLnBrk="0" fontAlgn="base" hangingPunct="0">
              <a:lnSpc>
                <a:spcPct val="130000"/>
              </a:lnSpc>
              <a:spcBef>
                <a:spcPct val="0"/>
              </a:spcBef>
              <a:spcAft>
                <a:spcPct val="0"/>
              </a:spcAft>
              <a:defRPr/>
            </a:pPr>
            <a:endParaRPr lang="en-US"/>
          </a:p>
          <a:p>
            <a:pPr algn="just" defTabSz="461963" eaLnBrk="0" fontAlgn="base" hangingPunct="0">
              <a:lnSpc>
                <a:spcPct val="130000"/>
              </a:lnSpc>
              <a:spcBef>
                <a:spcPct val="0"/>
              </a:spcBef>
              <a:spcAft>
                <a:spcPct val="0"/>
              </a:spcAft>
              <a:defRPr/>
            </a:pPr>
            <a:r>
              <a:rPr lang="en-US" sz="2000">
                <a:latin typeface="Times New Roman" panose="02020603050405020304" pitchFamily="18" charset="0"/>
                <a:cs typeface="Times New Roman" panose="02020603050405020304" pitchFamily="18" charset="0"/>
              </a:rPr>
              <a:t>	- </a:t>
            </a:r>
            <a:r>
              <a:rPr lang="vi-VN" sz="2000">
                <a:latin typeface="Times New Roman" panose="02020603050405020304" pitchFamily="18" charset="0"/>
                <a:cs typeface="Times New Roman" panose="02020603050405020304" pitchFamily="18" charset="0"/>
              </a:rPr>
              <a:t>Thực hiện nghiêm nguyên tắc một cơ quan thực hiện nhiều việc, một việc chỉ giao một cơ quan chủ trì và chịu trách nhiệm chính; khắc phục triệt để tình trạng chồng chéo về chức năng, nhiệm vụ, chia cắt về địa bàn, lĩnh vực; các cơ quan, tổ chức trước đây đã sắp xếp bước đầu, cũng phải rà soát đề xuất lại; kiên quyết xóa bỏ các tổ chức trung gian; cải cách tổ chức bộ máy phải gắn với quán triệt, thực hiện có hiệu quả các chủ trương về đổi mới phương thức lãnh đạo của đảng, phân cấp phân quyền mạnh mẽ cho địa phương, chống lãng phí, chuyển đổi số quốc gia, xã hội hóa các dịch vụ công…</a:t>
            </a:r>
            <a:endParaRPr lang="en-US" sz="2000">
              <a:latin typeface="Times New Roman" panose="02020603050405020304" pitchFamily="18" charset="0"/>
              <a:cs typeface="Times New Roman" panose="02020603050405020304" pitchFamily="18" charset="0"/>
            </a:endParaRPr>
          </a:p>
          <a:p>
            <a:pPr algn="just" defTabSz="461963" eaLnBrk="0" fontAlgn="base" hangingPunct="0">
              <a:lnSpc>
                <a:spcPct val="130000"/>
              </a:lnSpc>
              <a:spcBef>
                <a:spcPct val="0"/>
              </a:spcBef>
              <a:spcAft>
                <a:spcPct val="0"/>
              </a:spcAft>
              <a:defRPr/>
            </a:pPr>
            <a:endParaRPr lang="en-US" sz="2000">
              <a:latin typeface="Times New Roman" panose="02020603050405020304" pitchFamily="18" charset="0"/>
              <a:cs typeface="Times New Roman" panose="02020603050405020304" pitchFamily="18" charset="0"/>
            </a:endParaRPr>
          </a:p>
          <a:p>
            <a:pPr algn="just" defTabSz="461963" eaLnBrk="0" fontAlgn="base" hangingPunct="0">
              <a:lnSpc>
                <a:spcPct val="130000"/>
              </a:lnSpc>
              <a:spcBef>
                <a:spcPct val="0"/>
              </a:spcBef>
              <a:spcAft>
                <a:spcPct val="0"/>
              </a:spcAft>
              <a:defRPr/>
            </a:pPr>
            <a:r>
              <a:rPr lang="en-US" sz="2000">
                <a:latin typeface="Times New Roman" panose="02020603050405020304" pitchFamily="18" charset="0"/>
                <a:cs typeface="Times New Roman" panose="02020603050405020304" pitchFamily="18" charset="0"/>
              </a:rPr>
              <a:t>	(3) </a:t>
            </a:r>
            <a:r>
              <a:rPr lang="vi-VN" sz="2000">
                <a:solidFill>
                  <a:srgbClr val="FF0000"/>
                </a:solidFill>
                <a:latin typeface="Times New Roman" panose="02020603050405020304" pitchFamily="18" charset="0"/>
                <a:cs typeface="Times New Roman" panose="02020603050405020304" pitchFamily="18" charset="0"/>
              </a:rPr>
              <a:t>Thực hiện đồng bộ việc tinh gọn tổ chức bộ máy gắn với cơ cấu lại đội ngũ cán bộ đủ phẩm chất, năng lực ngang tầm nhiệm vụ, có biên chế hợp lý</a:t>
            </a:r>
            <a:r>
              <a:rPr lang="vi-VN" sz="2000">
                <a:latin typeface="Times New Roman" panose="02020603050405020304" pitchFamily="18" charset="0"/>
                <a:cs typeface="Times New Roman" panose="02020603050405020304" pitchFamily="18" charset="0"/>
              </a:rPr>
              <a:t>. Đổi mới mạnh mẽ công tác tuyển dụng, đào tạo, đề bạt, bổ nhiệm, luân chuyển, điều động, đánh giá cán bộ thực chất, vì việc tìm người, trên cơ sở sản phẩm cụ thể đo đếm được. Có cơ chế hữu hiệu sàng lọc, đưa ra khỏi vị trí công tác đối với những người không đủ phẩm chất, năng lực, uy tín; có chính sách thu hút, sử dụng đối với người có năng lực nổi trội. Thực hiện tốt chế độ, chính sách đối với cán bộ, đảng viên, công chức, viên chức, người lao động bị ảnh hưởng do sắp xếp lại tổ chức, bộ máy.</a:t>
            </a:r>
          </a:p>
          <a:p>
            <a:pPr lvl="0" algn="just" defTabSz="461963" eaLnBrk="0" fontAlgn="base" hangingPunct="0">
              <a:lnSpc>
                <a:spcPct val="130000"/>
              </a:lnSpc>
              <a:spcBef>
                <a:spcPct val="0"/>
              </a:spcBef>
              <a:spcAft>
                <a:spcPct val="0"/>
              </a:spcAft>
              <a:defRPr/>
            </a:pPr>
            <a:endParaRPr lang="vi-VN" sz="24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9172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3F28F-E5D0-266B-E2A9-80276BDD6973}"/>
            </a:ext>
          </a:extLst>
        </p:cNvPr>
        <p:cNvGrpSpPr/>
        <p:nvPr/>
      </p:nvGrpSpPr>
      <p:grpSpPr>
        <a:xfrm>
          <a:off x="0" y="0"/>
          <a:ext cx="0" cy="0"/>
          <a:chOff x="0" y="0"/>
          <a:chExt cx="0" cy="0"/>
        </a:xfrm>
      </p:grpSpPr>
      <p:sp>
        <p:nvSpPr>
          <p:cNvPr id="8" name="Freeform 76">
            <a:extLst>
              <a:ext uri="{FF2B5EF4-FFF2-40B4-BE49-F238E27FC236}">
                <a16:creationId xmlns:a16="http://schemas.microsoft.com/office/drawing/2014/main" id="{79796EE0-1E96-6EF3-EC41-EE9C1D14B8FB}"/>
              </a:ext>
            </a:extLst>
          </p:cNvPr>
          <p:cNvSpPr/>
          <p:nvPr/>
        </p:nvSpPr>
        <p:spPr>
          <a:xfrm>
            <a:off x="275902" y="152400"/>
            <a:ext cx="11611298" cy="6218583"/>
          </a:xfrm>
          <a:custGeom>
            <a:avLst/>
            <a:gdLst>
              <a:gd name="connsiteX0" fmla="*/ 0 w 7779651"/>
              <a:gd name="connsiteY0" fmla="*/ 160263 h 961384"/>
              <a:gd name="connsiteX1" fmla="*/ 160263 w 7779651"/>
              <a:gd name="connsiteY1" fmla="*/ 0 h 961384"/>
              <a:gd name="connsiteX2" fmla="*/ 7619388 w 7779651"/>
              <a:gd name="connsiteY2" fmla="*/ 0 h 961384"/>
              <a:gd name="connsiteX3" fmla="*/ 7779651 w 7779651"/>
              <a:gd name="connsiteY3" fmla="*/ 160263 h 961384"/>
              <a:gd name="connsiteX4" fmla="*/ 7779651 w 7779651"/>
              <a:gd name="connsiteY4" fmla="*/ 801121 h 961384"/>
              <a:gd name="connsiteX5" fmla="*/ 7619388 w 7779651"/>
              <a:gd name="connsiteY5" fmla="*/ 961384 h 961384"/>
              <a:gd name="connsiteX6" fmla="*/ 160263 w 7779651"/>
              <a:gd name="connsiteY6" fmla="*/ 961384 h 961384"/>
              <a:gd name="connsiteX7" fmla="*/ 0 w 7779651"/>
              <a:gd name="connsiteY7" fmla="*/ 801121 h 961384"/>
              <a:gd name="connsiteX8" fmla="*/ 0 w 7779651"/>
              <a:gd name="connsiteY8" fmla="*/ 160263 h 961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9651" h="961384">
                <a:moveTo>
                  <a:pt x="0" y="160263"/>
                </a:moveTo>
                <a:cubicBezTo>
                  <a:pt x="0" y="71752"/>
                  <a:pt x="71752" y="0"/>
                  <a:pt x="160263" y="0"/>
                </a:cubicBezTo>
                <a:lnTo>
                  <a:pt x="7619388" y="0"/>
                </a:lnTo>
                <a:cubicBezTo>
                  <a:pt x="7707899" y="0"/>
                  <a:pt x="7779651" y="71752"/>
                  <a:pt x="7779651" y="160263"/>
                </a:cubicBezTo>
                <a:lnTo>
                  <a:pt x="7779651" y="801121"/>
                </a:lnTo>
                <a:cubicBezTo>
                  <a:pt x="7779651" y="889632"/>
                  <a:pt x="7707899" y="961384"/>
                  <a:pt x="7619388" y="961384"/>
                </a:cubicBezTo>
                <a:lnTo>
                  <a:pt x="160263" y="961384"/>
                </a:lnTo>
                <a:cubicBezTo>
                  <a:pt x="71752" y="961384"/>
                  <a:pt x="0" y="889632"/>
                  <a:pt x="0" y="801121"/>
                </a:cubicBezTo>
                <a:lnTo>
                  <a:pt x="0" y="160263"/>
                </a:lnTo>
                <a:close/>
              </a:path>
            </a:pathLst>
          </a:custGeom>
          <a:solidFill>
            <a:schemeClr val="accent3">
              <a:lumMod val="20000"/>
              <a:lumOff val="80000"/>
            </a:schemeClr>
          </a:solidFill>
          <a:ln w="25400" cap="flat" cmpd="sng" algn="ctr">
            <a:solidFill>
              <a:srgbClr val="C0504D"/>
            </a:solidFill>
            <a:prstDash val="solid"/>
          </a:ln>
          <a:effectLst/>
        </p:spPr>
        <p:txBody>
          <a:bodyPr anchor="ctr"/>
          <a:lstStyle/>
          <a:p>
            <a:pPr lvl="0" algn="just" defTabSz="461963" eaLnBrk="0" fontAlgn="base" hangingPunct="0">
              <a:lnSpc>
                <a:spcPct val="130000"/>
              </a:lnSpc>
              <a:spcBef>
                <a:spcPct val="0"/>
              </a:spcBef>
              <a:spcAft>
                <a:spcPct val="0"/>
              </a:spcAft>
              <a:defRPr/>
            </a:pPr>
            <a:r>
              <a:rPr lang="en-US" sz="2200">
                <a:solidFill>
                  <a:srgbClr val="C00000"/>
                </a:solidFill>
                <a:latin typeface="Times New Roman" panose="02020603050405020304" pitchFamily="18" charset="0"/>
                <a:cs typeface="Times New Roman" panose="02020603050405020304" pitchFamily="18" charset="0"/>
              </a:rPr>
              <a:t>	(4) </a:t>
            </a:r>
            <a:r>
              <a:rPr lang="vi-VN" sz="2200">
                <a:solidFill>
                  <a:srgbClr val="FF0000"/>
                </a:solidFill>
                <a:latin typeface="Times New Roman" panose="02020603050405020304" pitchFamily="18" charset="0"/>
                <a:cs typeface="Times New Roman" panose="02020603050405020304" pitchFamily="18" charset="0"/>
              </a:rPr>
              <a:t>Cùng với việc tổng kết và đề xuất mô hình tổ chức bộ máy mới, phải chủ động rà soát, hoàn thiện thể chế pháp luật bảo đảm đồng bộ; rà soát sửa đổi, bổ sung các chủ trương, quy định của Đảng cho thống nhất; điều chỉnh kịp thời </a:t>
            </a:r>
            <a:r>
              <a:rPr lang="vi-VN" sz="2200">
                <a:latin typeface="Times New Roman" panose="02020603050405020304" pitchFamily="18" charset="0"/>
                <a:cs typeface="Times New Roman" panose="02020603050405020304" pitchFamily="18" charset="0"/>
              </a:rPr>
              <a:t>các quy định của pháp luật, các quy trình, quy chế trong công tác trên từng lĩnh vực; tăng cường cải cách các thủ tục hành chính, bảo đảm tạo điều kiện thuận lợi nhất cho người dân và doanh nghiệp và góp phần nâng cao đời sống nhân dân…</a:t>
            </a:r>
            <a:endParaRPr lang="en-US" sz="2200">
              <a:latin typeface="Times New Roman" panose="02020603050405020304" pitchFamily="18" charset="0"/>
              <a:cs typeface="Times New Roman" panose="02020603050405020304" pitchFamily="18" charset="0"/>
            </a:endParaRPr>
          </a:p>
          <a:p>
            <a:pPr lvl="0" algn="just" defTabSz="461963" eaLnBrk="0" fontAlgn="base" hangingPunct="0">
              <a:lnSpc>
                <a:spcPct val="130000"/>
              </a:lnSpc>
              <a:spcBef>
                <a:spcPct val="0"/>
              </a:spcBef>
              <a:spcAft>
                <a:spcPct val="0"/>
              </a:spcAft>
              <a:defRPr/>
            </a:pPr>
            <a:endParaRPr lang="en-US" sz="2200">
              <a:latin typeface="Times New Roman" panose="02020603050405020304" pitchFamily="18" charset="0"/>
              <a:cs typeface="Times New Roman" panose="02020603050405020304" pitchFamily="18" charset="0"/>
            </a:endParaRPr>
          </a:p>
          <a:p>
            <a:pPr lvl="0" algn="just" defTabSz="461963" eaLnBrk="0" fontAlgn="base" hangingPunct="0">
              <a:lnSpc>
                <a:spcPct val="130000"/>
              </a:lnSpc>
              <a:spcBef>
                <a:spcPct val="0"/>
              </a:spcBef>
              <a:spcAft>
                <a:spcPct val="0"/>
              </a:spcAft>
              <a:defRPr/>
            </a:pPr>
            <a:r>
              <a:rPr lang="en-US" sz="2200">
                <a:latin typeface="Times New Roman" panose="02020603050405020304" pitchFamily="18" charset="0"/>
                <a:cs typeface="Times New Roman" panose="02020603050405020304" pitchFamily="18" charset="0"/>
              </a:rPr>
              <a:t>	(5) </a:t>
            </a:r>
            <a:r>
              <a:rPr lang="vi-VN" sz="2200">
                <a:solidFill>
                  <a:srgbClr val="FF0000"/>
                </a:solidFill>
                <a:latin typeface="Times New Roman" panose="02020603050405020304" pitchFamily="18" charset="0"/>
                <a:cs typeface="Times New Roman" panose="02020603050405020304" pitchFamily="18" charset="0"/>
              </a:rPr>
              <a:t>Triển khai sắp </a:t>
            </a:r>
            <a:r>
              <a:rPr lang="en-US" sz="2200">
                <a:solidFill>
                  <a:srgbClr val="FF0000"/>
                </a:solidFill>
                <a:latin typeface="Times New Roman" panose="02020603050405020304" pitchFamily="18" charset="0"/>
                <a:cs typeface="Times New Roman" panose="02020603050405020304" pitchFamily="18" charset="0"/>
              </a:rPr>
              <a:t>x</a:t>
            </a:r>
            <a:r>
              <a:rPr lang="vi-VN" sz="2200">
                <a:solidFill>
                  <a:srgbClr val="FF0000"/>
                </a:solidFill>
                <a:latin typeface="Times New Roman" panose="02020603050405020304" pitchFamily="18" charset="0"/>
                <a:cs typeface="Times New Roman" panose="02020603050405020304" pitchFamily="18" charset="0"/>
              </a:rPr>
              <a:t>ếp tổ chức bộ máy, cơ cấu lại đội ngũ cán bộ phải gắn với bảo đảm thực hiện tốt đồng thời cả 2 nhiệm vụ quan trọng</a:t>
            </a:r>
            <a:r>
              <a:rPr lang="vi-VN" sz="2200">
                <a:latin typeface="Times New Roman" panose="02020603050405020304" pitchFamily="18" charset="0"/>
                <a:cs typeface="Times New Roman" panose="02020603050405020304" pitchFamily="18" charset="0"/>
              </a:rPr>
              <a:t>: (1) Tăng tốc, bứt phá thực hiện các nhiệm vụ kinh tế - xã hội năm 2024, năm 2025 và cả nhiệm kỳ Đại hội XIII, tạo nền tảng đưa đất nước bước vào kỷ nguyên mới và (2) Chuẩn bị tốt các điều kiện tổ chức đại hội Đảng các cấp và Đại hội XIV của Đảng. Yêu cầu bộ máy mới phải tốt hơn bộ máy cũ và đi vào hoạt động ngay; không để ngắt quãng công việc, không để khoảng trống về thời gian, không để bỏ trống địa bàn, lĩnh vực; không để ảnh hưởng đến các hoạt động bình thường của xã hội, của người dân…</a:t>
            </a:r>
            <a:endParaRPr lang="vi-VN" sz="22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6533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B98625-759E-9126-3994-4A72984BCBDC}"/>
            </a:ext>
          </a:extLst>
        </p:cNvPr>
        <p:cNvGrpSpPr/>
        <p:nvPr/>
      </p:nvGrpSpPr>
      <p:grpSpPr>
        <a:xfrm>
          <a:off x="0" y="0"/>
          <a:ext cx="0" cy="0"/>
          <a:chOff x="0" y="0"/>
          <a:chExt cx="0" cy="0"/>
        </a:xfrm>
      </p:grpSpPr>
      <p:sp>
        <p:nvSpPr>
          <p:cNvPr id="8" name="Freeform 76">
            <a:extLst>
              <a:ext uri="{FF2B5EF4-FFF2-40B4-BE49-F238E27FC236}">
                <a16:creationId xmlns:a16="http://schemas.microsoft.com/office/drawing/2014/main" id="{01F62732-27B2-4CDB-C99A-065A58D417B6}"/>
              </a:ext>
            </a:extLst>
          </p:cNvPr>
          <p:cNvSpPr/>
          <p:nvPr/>
        </p:nvSpPr>
        <p:spPr>
          <a:xfrm>
            <a:off x="252251" y="304800"/>
            <a:ext cx="11687498" cy="6066183"/>
          </a:xfrm>
          <a:custGeom>
            <a:avLst/>
            <a:gdLst>
              <a:gd name="connsiteX0" fmla="*/ 0 w 7779651"/>
              <a:gd name="connsiteY0" fmla="*/ 160263 h 961384"/>
              <a:gd name="connsiteX1" fmla="*/ 160263 w 7779651"/>
              <a:gd name="connsiteY1" fmla="*/ 0 h 961384"/>
              <a:gd name="connsiteX2" fmla="*/ 7619388 w 7779651"/>
              <a:gd name="connsiteY2" fmla="*/ 0 h 961384"/>
              <a:gd name="connsiteX3" fmla="*/ 7779651 w 7779651"/>
              <a:gd name="connsiteY3" fmla="*/ 160263 h 961384"/>
              <a:gd name="connsiteX4" fmla="*/ 7779651 w 7779651"/>
              <a:gd name="connsiteY4" fmla="*/ 801121 h 961384"/>
              <a:gd name="connsiteX5" fmla="*/ 7619388 w 7779651"/>
              <a:gd name="connsiteY5" fmla="*/ 961384 h 961384"/>
              <a:gd name="connsiteX6" fmla="*/ 160263 w 7779651"/>
              <a:gd name="connsiteY6" fmla="*/ 961384 h 961384"/>
              <a:gd name="connsiteX7" fmla="*/ 0 w 7779651"/>
              <a:gd name="connsiteY7" fmla="*/ 801121 h 961384"/>
              <a:gd name="connsiteX8" fmla="*/ 0 w 7779651"/>
              <a:gd name="connsiteY8" fmla="*/ 160263 h 961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9651" h="961384">
                <a:moveTo>
                  <a:pt x="0" y="160263"/>
                </a:moveTo>
                <a:cubicBezTo>
                  <a:pt x="0" y="71752"/>
                  <a:pt x="71752" y="0"/>
                  <a:pt x="160263" y="0"/>
                </a:cubicBezTo>
                <a:lnTo>
                  <a:pt x="7619388" y="0"/>
                </a:lnTo>
                <a:cubicBezTo>
                  <a:pt x="7707899" y="0"/>
                  <a:pt x="7779651" y="71752"/>
                  <a:pt x="7779651" y="160263"/>
                </a:cubicBezTo>
                <a:lnTo>
                  <a:pt x="7779651" y="801121"/>
                </a:lnTo>
                <a:cubicBezTo>
                  <a:pt x="7779651" y="889632"/>
                  <a:pt x="7707899" y="961384"/>
                  <a:pt x="7619388" y="961384"/>
                </a:cubicBezTo>
                <a:lnTo>
                  <a:pt x="160263" y="961384"/>
                </a:lnTo>
                <a:cubicBezTo>
                  <a:pt x="71752" y="961384"/>
                  <a:pt x="0" y="889632"/>
                  <a:pt x="0" y="801121"/>
                </a:cubicBezTo>
                <a:lnTo>
                  <a:pt x="0" y="160263"/>
                </a:lnTo>
                <a:close/>
              </a:path>
            </a:pathLst>
          </a:custGeom>
          <a:solidFill>
            <a:schemeClr val="accent3">
              <a:lumMod val="20000"/>
              <a:lumOff val="80000"/>
            </a:schemeClr>
          </a:solidFill>
          <a:ln w="25400" cap="flat" cmpd="sng" algn="ctr">
            <a:solidFill>
              <a:srgbClr val="C0504D"/>
            </a:solidFill>
            <a:prstDash val="solid"/>
          </a:ln>
          <a:effectLst/>
        </p:spPr>
        <p:txBody>
          <a:bodyPr anchor="ctr"/>
          <a:lstStyle/>
          <a:p>
            <a:pPr fontAlgn="base"/>
            <a:r>
              <a:rPr lang="en-US" sz="2500" dirty="0">
                <a:solidFill>
                  <a:srgbClr val="FF0000"/>
                </a:solidFill>
                <a:latin typeface="Times New Roman" panose="02020603050405020304" pitchFamily="18" charset="0"/>
                <a:cs typeface="Times New Roman" panose="02020603050405020304" pitchFamily="18" charset="0"/>
              </a:rPr>
              <a:t>	</a:t>
            </a:r>
            <a:r>
              <a:rPr lang="vi-VN" sz="2500" dirty="0">
                <a:solidFill>
                  <a:srgbClr val="FF0000"/>
                </a:solidFill>
                <a:latin typeface="Times New Roman" panose="02020603050405020304" pitchFamily="18" charset="0"/>
                <a:cs typeface="Times New Roman" panose="02020603050405020304" pitchFamily="18" charset="0"/>
              </a:rPr>
              <a:t>3. Trên cơ sở các nguyên tắc nêu trên và định hướng của BCT đã được Trung ương thống nhất, các cơ quan, đơn vị, địa phương tiếp tục nghiên cứu, đề xuất cụ thể việc tinh gọn các ban đảng, các bộ, cơ quan ngang bộ, cơ quan thuộc Quốc hội, Mặt trận Tổ quốc và các tổ chức chính trị - xã hội. Đồng thời, chủ động nghiên cứu mô hình bên trong từng cơ quan sau khi sáp nhập, hợp nhất</a:t>
            </a:r>
            <a:r>
              <a:rPr lang="vi-VN" sz="2500" dirty="0">
                <a:latin typeface="Times New Roman" panose="02020603050405020304" pitchFamily="18" charset="0"/>
                <a:cs typeface="Times New Roman" panose="02020603050405020304" pitchFamily="18" charset="0"/>
              </a:rPr>
              <a:t>; chuẩn bị phương án nhân sự và rà soát, điều chỉnh chức năng, nhiệm vụ, mối quan hệ công tác của các cơ quan, tổ chức bộ máy mới để bảo đảm đi vào hoạt động hiệu lực, hiệu quả ngay.</a:t>
            </a:r>
            <a:endParaRPr lang="en-US" sz="2500" dirty="0">
              <a:latin typeface="Times New Roman" panose="02020603050405020304" pitchFamily="18" charset="0"/>
              <a:cs typeface="Times New Roman" panose="02020603050405020304" pitchFamily="18" charset="0"/>
            </a:endParaRPr>
          </a:p>
          <a:p>
            <a:pPr fontAlgn="base"/>
            <a:endParaRPr lang="vi-VN" sz="2500" dirty="0">
              <a:latin typeface="Times New Roman" panose="02020603050405020304" pitchFamily="18" charset="0"/>
              <a:cs typeface="Times New Roman" panose="02020603050405020304" pitchFamily="18" charset="0"/>
            </a:endParaRPr>
          </a:p>
          <a:p>
            <a:pPr fontAlgn="base"/>
            <a:r>
              <a:rPr lang="en-US" sz="2500" dirty="0">
                <a:solidFill>
                  <a:srgbClr val="FF0000"/>
                </a:solidFill>
                <a:latin typeface="Times New Roman" panose="02020603050405020304" pitchFamily="18" charset="0"/>
                <a:cs typeface="Times New Roman" panose="02020603050405020304" pitchFamily="18" charset="0"/>
              </a:rPr>
              <a:t>	</a:t>
            </a:r>
            <a:r>
              <a:rPr lang="vi-VN" sz="2500" dirty="0">
                <a:solidFill>
                  <a:srgbClr val="FF0000"/>
                </a:solidFill>
                <a:latin typeface="Times New Roman" panose="02020603050405020304" pitchFamily="18" charset="0"/>
                <a:cs typeface="Times New Roman" panose="02020603050405020304" pitchFamily="18" charset="0"/>
              </a:rPr>
              <a:t>4. Các cấp uỷ, tổ chức đảng, nhất là người đứng đầu, đặc biệt là các đồng chí Uỷ viên Trung ương Đảng cần xác định quyết tâm chính trị cao, nỗ lực lớn, gương mẫu chỉ đạo quyết liệt, mạnh mẽ các ban, bộ, ngành, lĩnh vực, địa phương được phân công phụ trách</a:t>
            </a:r>
            <a:r>
              <a:rPr lang="vi-VN" sz="2500" dirty="0">
                <a:latin typeface="Times New Roman" panose="02020603050405020304" pitchFamily="18" charset="0"/>
                <a:cs typeface="Times New Roman" panose="02020603050405020304" pitchFamily="18" charset="0"/>
              </a:rPr>
              <a:t>. Nhiệm vụ sắp xếp, tinh gọn tổ chức bộ máy là công việc rất khó khăn, nhạy cảm, phức tạp, ảnh hưởng trực tiếp đến mỗi con người trong từng tổ chức; do đó, đòi hỏi sự </a:t>
            </a:r>
            <a:r>
              <a:rPr lang="vi-VN" sz="2500" dirty="0">
                <a:solidFill>
                  <a:srgbClr val="FF0000"/>
                </a:solidFill>
                <a:latin typeface="Times New Roman" panose="02020603050405020304" pitchFamily="18" charset="0"/>
                <a:cs typeface="Times New Roman" panose="02020603050405020304" pitchFamily="18" charset="0"/>
              </a:rPr>
              <a:t>đoàn kết, quyết tâm cao, dũng cảm và cả sự hy sinh lợi ích cá nhân, vì lợi ích chung</a:t>
            </a:r>
            <a:r>
              <a:rPr lang="vi-VN" sz="2500" dirty="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a:p>
            <a:pPr fontAlgn="base"/>
            <a:endParaRPr lang="en-US" sz="2500" dirty="0">
              <a:latin typeface="Times New Roman" panose="02020603050405020304" pitchFamily="18" charset="0"/>
              <a:cs typeface="Times New Roman" panose="02020603050405020304" pitchFamily="18" charset="0"/>
            </a:endParaRPr>
          </a:p>
          <a:p>
            <a:pPr fontAlgn="base"/>
            <a:r>
              <a:rPr lang="en-US" sz="2500" dirty="0">
                <a:latin typeface="Times New Roman" panose="02020603050405020304" pitchFamily="18" charset="0"/>
                <a:cs typeface="Times New Roman" panose="02020603050405020304" pitchFamily="18" charset="0"/>
              </a:rPr>
              <a:t>	5. HNTW </a:t>
            </a:r>
            <a:r>
              <a:rPr lang="en-US" sz="2500" dirty="0" err="1">
                <a:latin typeface="Times New Roman" panose="02020603050405020304" pitchFamily="18" charset="0"/>
                <a:cs typeface="Times New Roman" panose="02020603050405020304" pitchFamily="18" charset="0"/>
              </a:rPr>
              <a:t>đã</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nêu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định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hướng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sắp</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xếp</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tổ</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chức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bộ</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máy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và</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thời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gian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thực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hiện</a:t>
            </a:r>
            <a:r>
              <a:rPr lang="en-US" sz="2500" dirty="0">
                <a:latin typeface="Times New Roman" panose="02020603050405020304" pitchFamily="18" charset="0"/>
                <a:cs typeface="Times New Roman" panose="02020603050405020304" pitchFamily="18" charset="0"/>
              </a:rPr>
              <a:t>.</a:t>
            </a:r>
            <a:endParaRPr lang="en-US" sz="2500" dirty="0"/>
          </a:p>
        </p:txBody>
      </p:sp>
    </p:spTree>
    <p:extLst>
      <p:ext uri="{BB962C8B-B14F-4D97-AF65-F5344CB8AC3E}">
        <p14:creationId xmlns:p14="http://schemas.microsoft.com/office/powerpoint/2010/main" val="1796955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6E61B-5249-F0F5-38C2-37A1C81CD75E}"/>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ABE1D1B-F094-BB75-AA51-17A91D808109}"/>
              </a:ext>
            </a:extLst>
          </p:cNvPr>
          <p:cNvSpPr/>
          <p:nvPr/>
        </p:nvSpPr>
        <p:spPr>
          <a:xfrm>
            <a:off x="0" y="0"/>
            <a:ext cx="12192000" cy="6858000"/>
          </a:xfrm>
          <a:prstGeom prst="roundRect">
            <a:avLst>
              <a:gd name="adj" fmla="val 7177"/>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spcBef>
                <a:spcPts val="1000"/>
              </a:spcBef>
              <a:tabLst>
                <a:tab pos="574675" algn="l"/>
              </a:tabLst>
              <a:defRPr/>
            </a:pPr>
            <a:r>
              <a:rPr lang="en-US" sz="2200" dirty="0">
                <a:solidFill>
                  <a:schemeClr val="tx1"/>
                </a:solidFill>
                <a:latin typeface="Times New Roman" panose="02020603050405020304" pitchFamily="18" charset="0"/>
                <a:ea typeface="Times New Roman" panose="02020603050405020304" pitchFamily="18" charset="0"/>
              </a:rPr>
              <a:t>	</a:t>
            </a:r>
            <a:r>
              <a:rPr lang="vi-VN" sz="2200" b="1" dirty="0">
                <a:solidFill>
                  <a:srgbClr val="FF0000"/>
                </a:solidFill>
                <a:latin typeface="Times New Roman" panose="02020603050405020304" pitchFamily="18" charset="0"/>
                <a:cs typeface="Times New Roman" panose="02020603050405020304" pitchFamily="18" charset="0"/>
              </a:rPr>
              <a:t>II</a:t>
            </a:r>
            <a:r>
              <a:rPr lang="en-US" sz="2200" b="1" dirty="0">
                <a:solidFill>
                  <a:srgbClr val="FF0000"/>
                </a:solidFill>
                <a:latin typeface="Times New Roman" panose="02020603050405020304" pitchFamily="18" charset="0"/>
                <a:cs typeface="Times New Roman" panose="02020603050405020304" pitchFamily="18" charset="0"/>
              </a:rPr>
              <a:t>. HNTW </a:t>
            </a:r>
            <a:r>
              <a:rPr lang="en-US" sz="2200" b="1" dirty="0" err="1">
                <a:solidFill>
                  <a:srgbClr val="FF0000"/>
                </a:solidFill>
                <a:latin typeface="Times New Roman" panose="02020603050405020304" pitchFamily="18" charset="0"/>
                <a:cs typeface="Times New Roman" panose="02020603050405020304" pitchFamily="18" charset="0"/>
              </a:rPr>
              <a:t>ngày</a:t>
            </a:r>
            <a:r>
              <a:rPr lang="en-US" sz="2200" b="1" dirty="0">
                <a:solidFill>
                  <a:srgbClr val="FF0000"/>
                </a:solidFill>
                <a:latin typeface="Times New Roman" panose="02020603050405020304" pitchFamily="18" charset="0"/>
                <a:cs typeface="Times New Roman" panose="02020603050405020304" pitchFamily="18" charset="0"/>
              </a:rPr>
              <a:t> 23-24/1/2025 </a:t>
            </a:r>
            <a:r>
              <a:rPr lang="en-US" sz="2200" b="1" dirty="0" err="1">
                <a:solidFill>
                  <a:srgbClr val="FF0000"/>
                </a:solidFill>
                <a:latin typeface="Times New Roman" panose="02020603050405020304" pitchFamily="18" charset="0"/>
                <a:cs typeface="Times New Roman" panose="02020603050405020304" pitchFamily="18" charset="0"/>
              </a:rPr>
              <a:t>ra</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Kết</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luận</a:t>
            </a:r>
            <a:r>
              <a:rPr lang="en-US" sz="2200" b="1" dirty="0">
                <a:solidFill>
                  <a:srgbClr val="FF0000"/>
                </a:solidFill>
                <a:latin typeface="Times New Roman" panose="02020603050405020304" pitchFamily="18" charset="0"/>
                <a:cs typeface="Times New Roman" panose="02020603050405020304" pitchFamily="18" charset="0"/>
              </a:rPr>
              <a:t> 121 </a:t>
            </a:r>
            <a:r>
              <a:rPr lang="vi-VN" sz="2200" dirty="0">
                <a:solidFill>
                  <a:srgbClr val="FF0000"/>
                </a:solidFill>
                <a:latin typeface="Times New Roman" panose="02020603050405020304" pitchFamily="18" charset="0"/>
                <a:cs typeface="Times New Roman" panose="02020603050405020304" pitchFamily="18" charset="0"/>
              </a:rPr>
              <a:t>VỀ TỔNG KẾT NGHỊ QUYẾT SỐ 18-NQ/TW, NGÀY 25/10/2017 CỦA BCHTW ĐẢNG KHÓA XII MỘT SỐ VẤN ĐỀ VỀ TIẾP TỤC ĐỔI MỚI, SẮP XẾP TỔ CHỨC BỘ MÁY CỦA HỆ THỐNG CHÍNH TRỊ TINH GỌN, HOẠT ĐỘNG HIỆU LỰC, </a:t>
            </a:r>
            <a:r>
              <a:rPr lang="vi-VN" sz="2200">
                <a:solidFill>
                  <a:srgbClr val="FF0000"/>
                </a:solidFill>
                <a:latin typeface="Times New Roman" panose="02020603050405020304" pitchFamily="18" charset="0"/>
                <a:cs typeface="Times New Roman" panose="02020603050405020304" pitchFamily="18" charset="0"/>
              </a:rPr>
              <a:t>HIỆU QUẢ</a:t>
            </a:r>
            <a:r>
              <a:rPr lang="en-US" sz="2200">
                <a:solidFill>
                  <a:srgbClr val="FF0000"/>
                </a:solidFill>
                <a:latin typeface="Times New Roman" panose="02020603050405020304" pitchFamily="18" charset="0"/>
                <a:cs typeface="Times New Roman" panose="02020603050405020304" pitchFamily="18" charset="0"/>
              </a:rPr>
              <a:t> (2)</a:t>
            </a:r>
            <a:endParaRPr lang="en-US" sz="2200" b="1" dirty="0">
              <a:solidFill>
                <a:srgbClr val="FF0000"/>
              </a:solidFill>
              <a:latin typeface="Times New Roman" panose="02020603050405020304" pitchFamily="18" charset="0"/>
              <a:cs typeface="Times New Roman" panose="02020603050405020304" pitchFamily="18" charset="0"/>
            </a:endParaRPr>
          </a:p>
          <a:p>
            <a:pPr algn="just" defTabSz="914400">
              <a:lnSpc>
                <a:spcPct val="130000"/>
              </a:lnSpc>
              <a:spcBef>
                <a:spcPts val="1000"/>
              </a:spcBef>
              <a:tabLst>
                <a:tab pos="574675" algn="l"/>
              </a:tabLst>
              <a:defRPr/>
            </a:pPr>
            <a:r>
              <a:rPr lang="en-US" sz="2200" b="1" dirty="0">
                <a:solidFill>
                  <a:schemeClr val="tx1"/>
                </a:solidFill>
                <a:latin typeface="Times New Roman" panose="02020603050405020304" pitchFamily="18" charset="0"/>
                <a:cs typeface="Times New Roman" panose="02020603050405020304" pitchFamily="18" charset="0"/>
              </a:rPr>
              <a:t>	1.</a:t>
            </a:r>
            <a:r>
              <a:rPr lang="vi-VN" sz="2200" b="1" dirty="0">
                <a:solidFill>
                  <a:schemeClr val="tx1"/>
                </a:solidFill>
                <a:latin typeface="Times New Roman" panose="02020603050405020304" pitchFamily="18" charset="0"/>
                <a:cs typeface="Times New Roman" panose="02020603050405020304" pitchFamily="18" charset="0"/>
              </a:rPr>
              <a:t> Nguyên t</a:t>
            </a:r>
            <a:r>
              <a:rPr lang="en-US" sz="2200" b="1" dirty="0">
                <a:solidFill>
                  <a:schemeClr val="tx1"/>
                </a:solidFill>
                <a:latin typeface="Times New Roman" panose="02020603050405020304" pitchFamily="18" charset="0"/>
                <a:cs typeface="Times New Roman" panose="02020603050405020304" pitchFamily="18" charset="0"/>
              </a:rPr>
              <a:t>ắ</a:t>
            </a:r>
            <a:r>
              <a:rPr lang="vi-VN" sz="2200" b="1" dirty="0">
                <a:solidFill>
                  <a:schemeClr val="tx1"/>
                </a:solidFill>
                <a:latin typeface="Times New Roman" panose="02020603050405020304" pitchFamily="18" charset="0"/>
                <a:cs typeface="Times New Roman" panose="02020603050405020304" pitchFamily="18" charset="0"/>
              </a:rPr>
              <a:t>c, yêu cầu và nhiệm vụ, giải pháp tiếp t</a:t>
            </a:r>
            <a:r>
              <a:rPr lang="en-US" sz="2200" b="1" dirty="0">
                <a:solidFill>
                  <a:schemeClr val="tx1"/>
                </a:solidFill>
                <a:latin typeface="Times New Roman" panose="02020603050405020304" pitchFamily="18" charset="0"/>
                <a:cs typeface="Times New Roman" panose="02020603050405020304" pitchFamily="18" charset="0"/>
              </a:rPr>
              <a:t>ụ</a:t>
            </a:r>
            <a:r>
              <a:rPr lang="vi-VN" sz="2200" b="1" dirty="0">
                <a:solidFill>
                  <a:schemeClr val="tx1"/>
                </a:solidFill>
                <a:latin typeface="Times New Roman" panose="02020603050405020304" pitchFamily="18" charset="0"/>
                <a:cs typeface="Times New Roman" panose="02020603050405020304" pitchFamily="18" charset="0"/>
              </a:rPr>
              <a:t>c xây dựng, hoàn thiện t</a:t>
            </a:r>
            <a:r>
              <a:rPr lang="en-US" sz="2200" b="1" dirty="0">
                <a:solidFill>
                  <a:schemeClr val="tx1"/>
                </a:solidFill>
                <a:latin typeface="Times New Roman" panose="02020603050405020304" pitchFamily="18" charset="0"/>
                <a:cs typeface="Times New Roman" panose="02020603050405020304" pitchFamily="18" charset="0"/>
              </a:rPr>
              <a:t>ổ</a:t>
            </a:r>
            <a:r>
              <a:rPr lang="vi-VN" sz="2200" b="1" dirty="0">
                <a:solidFill>
                  <a:schemeClr val="tx1"/>
                </a:solidFill>
                <a:latin typeface="Times New Roman" panose="02020603050405020304" pitchFamily="18" charset="0"/>
                <a:cs typeface="Times New Roman" panose="02020603050405020304" pitchFamily="18" charset="0"/>
              </a:rPr>
              <a:t> chức bộ máy của hệ th</a:t>
            </a:r>
            <a:r>
              <a:rPr lang="en-US" sz="2200" b="1" dirty="0">
                <a:solidFill>
                  <a:schemeClr val="tx1"/>
                </a:solidFill>
                <a:latin typeface="Times New Roman" panose="02020603050405020304" pitchFamily="18" charset="0"/>
                <a:cs typeface="Times New Roman" panose="02020603050405020304" pitchFamily="18" charset="0"/>
              </a:rPr>
              <a:t>ố</a:t>
            </a:r>
            <a:r>
              <a:rPr lang="vi-VN" sz="2200" b="1" dirty="0">
                <a:solidFill>
                  <a:schemeClr val="tx1"/>
                </a:solidFill>
                <a:latin typeface="Times New Roman" panose="02020603050405020304" pitchFamily="18" charset="0"/>
                <a:cs typeface="Times New Roman" panose="02020603050405020304" pitchFamily="18" charset="0"/>
              </a:rPr>
              <a:t>ng chính trị trong thời gian tới</a:t>
            </a:r>
            <a:r>
              <a:rPr lang="en-US" sz="2200" b="1" dirty="0">
                <a:solidFill>
                  <a:schemeClr val="tx1"/>
                </a:solidFill>
                <a:latin typeface="Times New Roman" panose="02020603050405020304" pitchFamily="18" charset="0"/>
                <a:cs typeface="Times New Roman" panose="02020603050405020304" pitchFamily="18" charset="0"/>
              </a:rPr>
              <a:t> (2)</a:t>
            </a:r>
            <a:endParaRPr lang="en-US" sz="2200" b="1"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spcBef>
                <a:spcPts val="1000"/>
              </a:spcBef>
              <a:tabLst>
                <a:tab pos="574675" algn="l"/>
              </a:tabLst>
              <a:defRPr/>
            </a:pPr>
            <a:r>
              <a:rPr lang="en-US" sz="2200" i="1" dirty="0">
                <a:solidFill>
                  <a:schemeClr val="tx1"/>
                </a:solidFill>
                <a:latin typeface="Times New Roman" panose="02020603050405020304" pitchFamily="18" charset="0"/>
                <a:ea typeface="Times New Roman" panose="02020603050405020304" pitchFamily="18" charset="0"/>
              </a:rPr>
              <a:t>	</a:t>
            </a:r>
            <a:r>
              <a:rPr lang="en-US" sz="2200" b="1" i="1" dirty="0" err="1">
                <a:solidFill>
                  <a:schemeClr val="tx1"/>
                </a:solidFill>
                <a:latin typeface="Times New Roman" panose="02020603050405020304" pitchFamily="18" charset="0"/>
                <a:ea typeface="Times New Roman" panose="02020603050405020304" pitchFamily="18" charset="0"/>
              </a:rPr>
              <a:t>Một</a:t>
            </a:r>
            <a:r>
              <a:rPr lang="en-US" sz="2200" b="1" i="1" dirty="0">
                <a:solidFill>
                  <a:schemeClr val="tx1"/>
                </a:solidFill>
                <a:latin typeface="Times New Roman" panose="02020603050405020304" pitchFamily="18" charset="0"/>
                <a:ea typeface="Times New Roman" panose="02020603050405020304" pitchFamily="18" charset="0"/>
              </a:rPr>
              <a:t> </a:t>
            </a:r>
            <a:r>
              <a:rPr lang="en-US" sz="2200" b="1" i="1" dirty="0" err="1">
                <a:solidFill>
                  <a:schemeClr val="tx1"/>
                </a:solidFill>
                <a:latin typeface="Times New Roman" panose="02020603050405020304" pitchFamily="18" charset="0"/>
                <a:ea typeface="Times New Roman" panose="02020603050405020304" pitchFamily="18" charset="0"/>
              </a:rPr>
              <a:t>là</a:t>
            </a:r>
            <a:r>
              <a:rPr lang="en-US" sz="2200" b="1" i="1" dirty="0">
                <a:solidFill>
                  <a:schemeClr val="tx1"/>
                </a:solidFill>
                <a:latin typeface="Times New Roman" panose="02020603050405020304" pitchFamily="18" charset="0"/>
                <a:ea typeface="Times New Roman" panose="02020603050405020304" pitchFamily="18" charset="0"/>
              </a:rPr>
              <a:t>, </a:t>
            </a:r>
            <a:r>
              <a:rPr lang="vi-VN" sz="2200" b="1" i="1" dirty="0">
                <a:solidFill>
                  <a:schemeClr val="tx1"/>
                </a:solidFill>
                <a:latin typeface="Times New Roman" panose="02020603050405020304" pitchFamily="18" charset="0"/>
                <a:ea typeface="Times New Roman" panose="02020603050405020304" pitchFamily="18" charset="0"/>
              </a:rPr>
              <a:t>BCHTW Đ</a:t>
            </a:r>
            <a:r>
              <a:rPr lang="en-US" sz="2200" b="1" i="1" dirty="0">
                <a:solidFill>
                  <a:schemeClr val="tx1"/>
                </a:solidFill>
                <a:latin typeface="Times New Roman" panose="02020603050405020304" pitchFamily="18" charset="0"/>
                <a:ea typeface="Times New Roman" panose="02020603050405020304" pitchFamily="18" charset="0"/>
              </a:rPr>
              <a:t>ả</a:t>
            </a:r>
            <a:r>
              <a:rPr lang="vi-VN" sz="2200" b="1" i="1" dirty="0">
                <a:solidFill>
                  <a:schemeClr val="tx1"/>
                </a:solidFill>
                <a:latin typeface="Times New Roman" panose="02020603050405020304" pitchFamily="18" charset="0"/>
                <a:ea typeface="Times New Roman" panose="02020603050405020304" pitchFamily="18" charset="0"/>
              </a:rPr>
              <a:t>ng yêu cầu các cấp u</a:t>
            </a:r>
            <a:r>
              <a:rPr lang="en-US" sz="2200" b="1" i="1" dirty="0">
                <a:solidFill>
                  <a:schemeClr val="tx1"/>
                </a:solidFill>
                <a:latin typeface="Times New Roman" panose="02020603050405020304" pitchFamily="18" charset="0"/>
                <a:ea typeface="Times New Roman" panose="02020603050405020304" pitchFamily="18" charset="0"/>
              </a:rPr>
              <a:t>ỷ</a:t>
            </a:r>
            <a:r>
              <a:rPr lang="vi-VN" sz="2200" b="1" i="1" dirty="0">
                <a:solidFill>
                  <a:schemeClr val="tx1"/>
                </a:solidFill>
                <a:latin typeface="Times New Roman" panose="02020603050405020304" pitchFamily="18" charset="0"/>
                <a:ea typeface="Times New Roman" panose="02020603050405020304" pitchFamily="18" charset="0"/>
              </a:rPr>
              <a:t>, cơ quan, đơn vị</a:t>
            </a:r>
            <a:r>
              <a:rPr lang="en-US" sz="2200" b="1" i="1" dirty="0">
                <a:solidFill>
                  <a:schemeClr val="tx1"/>
                </a:solidFill>
                <a:latin typeface="Times New Roman" panose="02020603050405020304" pitchFamily="18" charset="0"/>
                <a:ea typeface="Times New Roman" panose="02020603050405020304" pitchFamily="18" charset="0"/>
              </a:rPr>
              <a:t> </a:t>
            </a:r>
            <a:r>
              <a:rPr lang="vi-VN" sz="2200" b="1" i="1" dirty="0">
                <a:solidFill>
                  <a:schemeClr val="tx1"/>
                </a:solidFill>
                <a:latin typeface="Times New Roman" panose="02020603050405020304" pitchFamily="18" charset="0"/>
                <a:ea typeface="Times New Roman" panose="02020603050405020304" pitchFamily="18" charset="0"/>
              </a:rPr>
              <a:t>tổ chức, nhất là người đứng đầu quán triệt nguyên tắc, yêu cầu và chỉ đạo thực hiện tốt một số nhiệm vụ, giải pháp tiếp tục xây dựng, hoàn thiện tổ chức bộ máy của hệ thống chính trị trong thời gian tới</a:t>
            </a:r>
            <a:r>
              <a:rPr lang="en-US" sz="2200" b="1" i="1" dirty="0">
                <a:solidFill>
                  <a:schemeClr val="tx1"/>
                </a:solidFill>
                <a:latin typeface="Times New Roman" panose="02020603050405020304" pitchFamily="18" charset="0"/>
                <a:ea typeface="Times New Roman" panose="02020603050405020304" pitchFamily="18" charset="0"/>
              </a:rPr>
              <a:t> (8):</a:t>
            </a:r>
          </a:p>
          <a:p>
            <a:pPr lvl="0" algn="just" defTabSz="914400">
              <a:lnSpc>
                <a:spcPct val="130000"/>
              </a:lnSpc>
              <a:spcBef>
                <a:spcPts val="1000"/>
              </a:spcBef>
              <a:tabLst>
                <a:tab pos="574675" algn="l"/>
              </a:tabLst>
              <a:defRPr/>
            </a:pPr>
            <a:r>
              <a:rPr lang="en-US" sz="2200" dirty="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1</a:t>
            </a:r>
            <a:r>
              <a:rPr lang="en-US" sz="2200" dirty="0">
                <a:solidFill>
                  <a:schemeClr val="tx1"/>
                </a:solidFill>
                <a:latin typeface="Times New Roman" panose="02020603050405020304" pitchFamily="18" charset="0"/>
                <a:ea typeface="Times New Roman" panose="02020603050405020304" pitchFamily="18" charset="0"/>
              </a:rPr>
              <a:t>)</a:t>
            </a:r>
            <a:r>
              <a:rPr lang="vi-VN" sz="2200" dirty="0">
                <a:solidFill>
                  <a:schemeClr val="tx1"/>
                </a:solidFill>
                <a:latin typeface="Times New Roman" panose="02020603050405020304" pitchFamily="18" charset="0"/>
                <a:ea typeface="Times New Roman" panose="02020603050405020304" pitchFamily="18" charset="0"/>
              </a:rPr>
              <a:t> Trong quá trình thực hiện, </a:t>
            </a:r>
            <a:r>
              <a:rPr lang="vi-VN" sz="2200" dirty="0">
                <a:solidFill>
                  <a:srgbClr val="FF0000"/>
                </a:solidFill>
                <a:latin typeface="Times New Roman" panose="02020603050405020304" pitchFamily="18" charset="0"/>
                <a:ea typeface="Times New Roman" panose="02020603050405020304" pitchFamily="18" charset="0"/>
              </a:rPr>
              <a:t>phải bám sát các nguyên tắc của Đảng,</a:t>
            </a:r>
            <a:r>
              <a:rPr lang="en-US" sz="2200" dirty="0">
                <a:solidFill>
                  <a:srgbClr val="FF0000"/>
                </a:solidFill>
                <a:latin typeface="Times New Roman" panose="02020603050405020304" pitchFamily="18" charset="0"/>
                <a:ea typeface="Times New Roman" panose="02020603050405020304" pitchFamily="18" charset="0"/>
              </a:rPr>
              <a:t> </a:t>
            </a:r>
            <a:r>
              <a:rPr lang="vi-VN" sz="2200" dirty="0">
                <a:solidFill>
                  <a:srgbClr val="FF0000"/>
                </a:solidFill>
                <a:latin typeface="Times New Roman" panose="02020603050405020304" pitchFamily="18" charset="0"/>
                <a:ea typeface="Times New Roman" panose="02020603050405020304" pitchFamily="18" charset="0"/>
              </a:rPr>
              <a:t>Cương lĩnh chính trị, Điều lệ Đảng, Hiến pháp, pháp luật và yêu cầu thực tiễn</a:t>
            </a:r>
            <a:r>
              <a:rPr lang="vi-VN" sz="2200" dirty="0">
                <a:solidFill>
                  <a:schemeClr val="tx1"/>
                </a:solidFill>
                <a:latin typeface="Times New Roman" panose="02020603050405020304" pitchFamily="18" charset="0"/>
                <a:ea typeface="Times New Roman" panose="02020603050405020304" pitchFamily="18" charset="0"/>
              </a:rPr>
              <a:t>;</a:t>
            </a:r>
            <a:r>
              <a:rPr lang="en-US" sz="2200" dirty="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đồng thời, bảo đảm vận hành thông suốt, hiệu quả cơ chế </a:t>
            </a:r>
            <a:r>
              <a:rPr lang="en-US" sz="2200" dirty="0">
                <a:solidFill>
                  <a:schemeClr val="tx1"/>
                </a:solidFill>
                <a:latin typeface="Times New Roman" panose="02020603050405020304" pitchFamily="18" charset="0"/>
                <a:ea typeface="Times New Roman" panose="02020603050405020304" pitchFamily="18" charset="0"/>
              </a:rPr>
              <a:t>“</a:t>
            </a:r>
            <a:r>
              <a:rPr lang="vi-VN" sz="2200" dirty="0">
                <a:solidFill>
                  <a:schemeClr val="tx1"/>
                </a:solidFill>
                <a:latin typeface="Times New Roman" panose="02020603050405020304" pitchFamily="18" charset="0"/>
                <a:ea typeface="Times New Roman" panose="02020603050405020304" pitchFamily="18" charset="0"/>
              </a:rPr>
              <a:t>Đảng lãnh đạo, Nhà nước quản lý, Nhân dân làm chủ</a:t>
            </a:r>
            <a:r>
              <a:rPr lang="en-US" sz="2200" dirty="0">
                <a:solidFill>
                  <a:schemeClr val="tx1"/>
                </a:solidFill>
                <a:latin typeface="Times New Roman" panose="02020603050405020304" pitchFamily="18" charset="0"/>
                <a:ea typeface="Times New Roman" panose="02020603050405020304" pitchFamily="18" charset="0"/>
              </a:rPr>
              <a:t>”.</a:t>
            </a:r>
            <a:endParaRPr lang="vi-VN" sz="22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51804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down)">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dow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2E675D-2EFE-CED6-FA78-C60C25B08144}"/>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E7A5234F-BBC5-2F60-1B51-CAFDD491D283}"/>
              </a:ext>
            </a:extLst>
          </p:cNvPr>
          <p:cNvSpPr/>
          <p:nvPr/>
        </p:nvSpPr>
        <p:spPr>
          <a:xfrm>
            <a:off x="0" y="0"/>
            <a:ext cx="12192000" cy="6858000"/>
          </a:xfrm>
          <a:prstGeom prst="roundRect">
            <a:avLst>
              <a:gd name="adj" fmla="val 7177"/>
            </a:avLst>
          </a:prstGeom>
          <a:solidFill>
            <a:srgbClr val="E8F3E1">
              <a:alpha val="9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spcBef>
                <a:spcPts val="1000"/>
              </a:spcBef>
              <a:tabLst>
                <a:tab pos="574675" algn="l"/>
              </a:tabLst>
              <a:defRPr/>
            </a:pPr>
            <a:r>
              <a:rPr lang="en-US" sz="2800">
                <a:solidFill>
                  <a:schemeClr val="tx1"/>
                </a:solidFill>
                <a:latin typeface="Times New Roman" panose="02020603050405020304" pitchFamily="18" charset="0"/>
                <a:ea typeface="Times New Roman" panose="02020603050405020304" pitchFamily="18" charset="0"/>
              </a:rPr>
              <a:t>	(2)</a:t>
            </a:r>
            <a:r>
              <a:rPr lang="vi-VN" sz="2800">
                <a:solidFill>
                  <a:schemeClr val="tx1"/>
                </a:solidFill>
                <a:latin typeface="Times New Roman" panose="02020603050405020304" pitchFamily="18" charset="0"/>
                <a:ea typeface="Times New Roman" panose="02020603050405020304" pitchFamily="18" charset="0"/>
              </a:rPr>
              <a:t> </a:t>
            </a:r>
            <a:r>
              <a:rPr lang="vi-VN" sz="2800" dirty="0">
                <a:solidFill>
                  <a:srgbClr val="FF0000"/>
                </a:solidFill>
                <a:latin typeface="Times New Roman" panose="02020603050405020304" pitchFamily="18" charset="0"/>
                <a:ea typeface="Times New Roman" panose="02020603050405020304" pitchFamily="18" charset="0"/>
              </a:rPr>
              <a:t>Tăng cường công tác tuyên truyền, phổ biến, quán triệt </a:t>
            </a:r>
            <a:r>
              <a:rPr lang="vi-VN" sz="2800" dirty="0">
                <a:solidFill>
                  <a:schemeClr val="tx1"/>
                </a:solidFill>
                <a:latin typeface="Times New Roman" panose="02020603050405020304" pitchFamily="18" charset="0"/>
                <a:ea typeface="Times New Roman" panose="02020603050405020304" pitchFamily="18" charset="0"/>
              </a:rPr>
              <a:t>các chủ trương, quy </a:t>
            </a:r>
            <a:r>
              <a:rPr lang="en-US" sz="2800" dirty="0">
                <a:solidFill>
                  <a:schemeClr val="tx1"/>
                </a:solidFill>
                <a:latin typeface="Times New Roman" panose="02020603050405020304" pitchFamily="18" charset="0"/>
                <a:ea typeface="Times New Roman" panose="02020603050405020304" pitchFamily="18" charset="0"/>
              </a:rPr>
              <a:t>đ</a:t>
            </a:r>
            <a:r>
              <a:rPr lang="vi-VN" sz="2800" dirty="0">
                <a:solidFill>
                  <a:schemeClr val="tx1"/>
                </a:solidFill>
                <a:latin typeface="Times New Roman" panose="02020603050405020304" pitchFamily="18" charset="0"/>
                <a:ea typeface="Times New Roman" panose="02020603050405020304" pitchFamily="18" charset="0"/>
              </a:rPr>
              <a:t>ịnh của Đảng, pháp luật của Nhà nước; thực hiện tốt công tác chính trị, tư tưởng, tạo sự thống nhất cao trong Đảng, trong hệ thống chính trị và sự đồng thuận trong Nhân dân về cuộc cách mạng tinh gọn tổ chức bộ máy</a:t>
            </a:r>
            <a:r>
              <a:rPr lang="en-US" sz="2800" dirty="0">
                <a:solidFill>
                  <a:schemeClr val="tx1"/>
                </a:solidFill>
                <a:latin typeface="Times New Roman" panose="02020603050405020304" pitchFamily="18" charset="0"/>
                <a:ea typeface="Times New Roman" panose="02020603050405020304" pitchFamily="18" charset="0"/>
              </a:rPr>
              <a:t>, </a:t>
            </a:r>
            <a:r>
              <a:rPr lang="vi-VN" sz="2800" dirty="0">
                <a:solidFill>
                  <a:schemeClr val="tx1"/>
                </a:solidFill>
                <a:latin typeface="Times New Roman" panose="02020603050405020304" pitchFamily="18" charset="0"/>
                <a:ea typeface="Times New Roman" panose="02020603050405020304" pitchFamily="18" charset="0"/>
              </a:rPr>
              <a:t>nâng cao hiệu năng, hiệu lực, hiệu quả hoạt động của các cơ quan, đơn vị, tổ chức trong hệ thống chính trị.</a:t>
            </a:r>
          </a:p>
        </p:txBody>
      </p:sp>
    </p:spTree>
    <p:extLst>
      <p:ext uri="{BB962C8B-B14F-4D97-AF65-F5344CB8AC3E}">
        <p14:creationId xmlns:p14="http://schemas.microsoft.com/office/powerpoint/2010/main" val="818709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SHAPE_LOCKS" val="959"/>
</p:tagLst>
</file>

<file path=ppt/theme/theme1.xml><?xml version="1.0" encoding="utf-8"?>
<a:theme xmlns:a="http://schemas.openxmlformats.org/drawingml/2006/main" name="Office Theme">
  <a:themeElements>
    <a:clrScheme name="9Slide - 2019">
      <a:dk1>
        <a:sysClr val="windowText" lastClr="000000"/>
      </a:dk1>
      <a:lt1>
        <a:sysClr val="window" lastClr="FFFFFF"/>
      </a:lt1>
      <a:dk2>
        <a:srgbClr val="092D6C"/>
      </a:dk2>
      <a:lt2>
        <a:srgbClr val="FCECD0"/>
      </a:lt2>
      <a:accent1>
        <a:srgbClr val="4FC1E9"/>
      </a:accent1>
      <a:accent2>
        <a:srgbClr val="48CFAD"/>
      </a:accent2>
      <a:accent3>
        <a:srgbClr val="A0D468"/>
      </a:accent3>
      <a:accent4>
        <a:srgbClr val="FFCE54"/>
      </a:accent4>
      <a:accent5>
        <a:srgbClr val="FC6E51"/>
      </a:accent5>
      <a:accent6>
        <a:srgbClr val="ED5565"/>
      </a:accent6>
      <a:hlink>
        <a:srgbClr val="5D9CEC"/>
      </a:hlink>
      <a:folHlink>
        <a:srgbClr val="AC92EC"/>
      </a:folHlink>
    </a:clrScheme>
    <a:fontScheme name="9Slide Fonts">
      <a:majorFont>
        <a:latin typeface="#9Slide02 Tieu de dai"/>
        <a:ea typeface=""/>
        <a:cs typeface=""/>
      </a:majorFont>
      <a:minorFont>
        <a:latin typeface="#9Slide02 Noi dung da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0" tIns="0" rIns="0" bIns="0" rtlCol="0">
        <a:spAutoFit/>
      </a:bodyPr>
      <a:lstStyle>
        <a:defPPr algn="l">
          <a:defRPr sz="1700" smtClean="0">
            <a:solidFill>
              <a:schemeClr val="tx1">
                <a:lumMod val="50000"/>
                <a:lumOff val="50000"/>
              </a:schemeClr>
            </a:solidFill>
          </a:defRPr>
        </a:defPPr>
      </a:lstStyle>
    </a:txDef>
  </a:objectDefaults>
  <a:extraClrSchemeLst/>
  <a:extLst>
    <a:ext uri="{05A4C25C-085E-4340-85A3-A5531E510DB2}">
      <thm15:themeFamily xmlns:thm15="http://schemas.microsoft.com/office/thememl/2012/main" name="Blank" id="{7347C0DE-6F4D-42D3-B391-F84F14ECBC5A}" vid="{28287419-C97E-4917-87F0-2D8B560A61A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blank</Template>
  <TotalTime>1263</TotalTime>
  <Words>9044</Words>
  <Application>Microsoft Office PowerPoint</Application>
  <PresentationFormat>Widescreen</PresentationFormat>
  <Paragraphs>177</Paragraphs>
  <Slides>36</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#9Slide02 Noi dung dai</vt:lpstr>
      <vt:lpstr>#9Slide02 Tieu de dai</vt:lpstr>
      <vt:lpstr>Aptos</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9Slide.vn</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CHUYÊN ĐỀ NÂNG CAO NĂNG LỰC LÃNH ĐẠO, NĂNG LỰC  CẦM QUYỀN CỦA ĐẢNG TRONG ĐIỀU KIỆN MỚI</dc:title>
  <dc:subject>9Slide.vn</dc:subject>
  <dc:creator>Nguyen Viet Thong</dc:creator>
  <cp:keywords>9Slide</cp:keywords>
  <dc:description>9Slide.vn</dc:description>
  <cp:lastModifiedBy>Nguyen Viet Thong</cp:lastModifiedBy>
  <cp:revision>76</cp:revision>
  <dcterms:created xsi:type="dcterms:W3CDTF">2022-10-26T13:33:46Z</dcterms:created>
  <dcterms:modified xsi:type="dcterms:W3CDTF">2025-03-11T13:09:23Z</dcterms:modified>
  <cp:category>9Slide.vn</cp:category>
  <cp:contentStatus>9Slide</cp:contentStatus>
</cp:coreProperties>
</file>