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56" r:id="rId4"/>
    <p:sldId id="300" r:id="rId5"/>
    <p:sldId id="282" r:id="rId6"/>
    <p:sldId id="293" r:id="rId7"/>
    <p:sldId id="294" r:id="rId8"/>
    <p:sldId id="314" r:id="rId9"/>
    <p:sldId id="318" r:id="rId10"/>
    <p:sldId id="322" r:id="rId11"/>
    <p:sldId id="323" r:id="rId12"/>
    <p:sldId id="324" r:id="rId13"/>
    <p:sldId id="315" r:id="rId14"/>
    <p:sldId id="316" r:id="rId15"/>
    <p:sldId id="320" r:id="rId16"/>
    <p:sldId id="298" r:id="rId17"/>
    <p:sldId id="302" r:id="rId18"/>
    <p:sldId id="304" r:id="rId19"/>
    <p:sldId id="308" r:id="rId20"/>
    <p:sldId id="264" r:id="rId21"/>
    <p:sldId id="326" r:id="rId22"/>
    <p:sldId id="321" r:id="rId23"/>
    <p:sldId id="311" r:id="rId24"/>
    <p:sldId id="325" r:id="rId25"/>
    <p:sldId id="327" r:id="rId26"/>
    <p:sldId id="296" r:id="rId27"/>
  </p:sldIdLst>
  <p:sldSz cx="18288000" cy="10287000"/>
  <p:notesSz cx="6858000" cy="9144000"/>
  <p:embeddedFontLst>
    <p:embeddedFont>
      <p:font typeface="Arimo Bold" panose="020B0604020202020204" charset="0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lear Sans Bold" panose="020B0604020202020204" charset="0"/>
      <p:regular r:id="rId38"/>
    </p:embeddedFont>
    <p:embeddedFont>
      <p:font typeface="Saira ExtraCondensed Bold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Arimo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3399"/>
    <a:srgbClr val="23B7B3"/>
    <a:srgbClr val="008000"/>
    <a:srgbClr val="FFFFFF"/>
    <a:srgbClr val="3333FF"/>
    <a:srgbClr val="447165"/>
    <a:srgbClr val="20A8A5"/>
    <a:srgbClr val="538A7C"/>
    <a:srgbClr val="A8B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22" autoAdjust="0"/>
  </p:normalViewPr>
  <p:slideViewPr>
    <p:cSldViewPr>
      <p:cViewPr varScale="1">
        <p:scale>
          <a:sx n="51" d="100"/>
          <a:sy n="51" d="100"/>
        </p:scale>
        <p:origin x="79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BC827-1367-434B-902C-4EB923CB0B6B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246EC-B4AE-46EA-9DA0-80FB7AFED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5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246EC-B4AE-46EA-9DA0-80FB7AFED9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46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18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57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8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79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75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4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78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0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80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12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7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98B0D-60CF-4973-A576-32F5B945927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574DE-5443-480F-A25D-1BD065D5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0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Dac%20ta%20H12_CKI.docx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93957" y="-819247"/>
            <a:ext cx="4788085" cy="5256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06800" y="7039323"/>
            <a:ext cx="2682658" cy="3688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2221312" y="3510310"/>
            <a:ext cx="5060979" cy="74625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75056" y="508533"/>
            <a:ext cx="1929223" cy="1816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1663" y="6291608"/>
            <a:ext cx="1723793" cy="189997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56989" y="3138303"/>
            <a:ext cx="14425835" cy="1422026"/>
            <a:chOff x="-288909" y="1872396"/>
            <a:chExt cx="19234447" cy="1896034"/>
          </a:xfrm>
        </p:grpSpPr>
        <p:sp>
          <p:nvSpPr>
            <p:cNvPr id="9" name="TextBox 9"/>
            <p:cNvSpPr txBox="1"/>
            <p:nvPr/>
          </p:nvSpPr>
          <p:spPr>
            <a:xfrm>
              <a:off x="-288909" y="1872396"/>
              <a:ext cx="18945538" cy="1452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30"/>
                </a:lnSpc>
              </a:pPr>
              <a:r>
                <a:rPr lang="en-US" sz="6600" b="1" dirty="0" smtClean="0">
                  <a:solidFill>
                    <a:srgbClr val="4F674F"/>
                  </a:solidFill>
                  <a:latin typeface="+mj-lt"/>
                  <a:ea typeface="Verdana" panose="020B0604030504040204" pitchFamily="34" charset="0"/>
                  <a:cs typeface="Times New Roman" panose="02020603050405020304" pitchFamily="18" charset="0"/>
                </a:rPr>
                <a:t>HỘI NGHỊ GIÁO VỤ</a:t>
              </a:r>
              <a:endParaRPr lang="en-US" sz="6600" b="1" dirty="0">
                <a:solidFill>
                  <a:srgbClr val="4F674F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156580"/>
              <a:ext cx="18945538" cy="611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4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749474" y="9348756"/>
            <a:ext cx="7128326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200" b="1" i="1" dirty="0" err="1">
                <a:solidFill>
                  <a:srgbClr val="4F674F"/>
                </a:solidFill>
                <a:latin typeface="Calistoga Bold"/>
              </a:rPr>
              <a:t>Hà</a:t>
            </a:r>
            <a:r>
              <a:rPr lang="en-US" sz="3200" b="1" i="1" dirty="0">
                <a:solidFill>
                  <a:srgbClr val="4F674F"/>
                </a:solidFill>
                <a:latin typeface="Calistoga Bold"/>
              </a:rPr>
              <a:t> </a:t>
            </a:r>
            <a:r>
              <a:rPr lang="en-US" sz="3200" b="1" i="1" dirty="0" err="1">
                <a:solidFill>
                  <a:srgbClr val="4F674F"/>
                </a:solidFill>
                <a:latin typeface="Calistoga Bold"/>
              </a:rPr>
              <a:t>Nội</a:t>
            </a:r>
            <a:r>
              <a:rPr lang="en-US" sz="3200" b="1" i="1" dirty="0">
                <a:solidFill>
                  <a:srgbClr val="4F674F"/>
                </a:solidFill>
                <a:latin typeface="Calistoga Bold"/>
              </a:rPr>
              <a:t>, </a:t>
            </a:r>
            <a:r>
              <a:rPr lang="en-US" sz="3200" b="1" i="1" dirty="0" err="1">
                <a:solidFill>
                  <a:srgbClr val="4F674F"/>
                </a:solidFill>
                <a:latin typeface="Calistoga Bold"/>
              </a:rPr>
              <a:t>ngày</a:t>
            </a:r>
            <a:r>
              <a:rPr lang="en-US" sz="3200" b="1" i="1" dirty="0">
                <a:solidFill>
                  <a:srgbClr val="4F674F"/>
                </a:solidFill>
                <a:latin typeface="Calistoga Bold"/>
              </a:rPr>
              <a:t> </a:t>
            </a:r>
            <a:r>
              <a:rPr lang="en-US" sz="3200" b="1" i="1" dirty="0" smtClean="0">
                <a:solidFill>
                  <a:srgbClr val="4F674F"/>
                </a:solidFill>
                <a:latin typeface="Calistoga Bold"/>
              </a:rPr>
              <a:t>25 </a:t>
            </a:r>
            <a:r>
              <a:rPr lang="en-US" sz="3200" b="1" i="1" dirty="0" err="1">
                <a:solidFill>
                  <a:srgbClr val="4F674F"/>
                </a:solidFill>
                <a:latin typeface="Calistoga Bold"/>
              </a:rPr>
              <a:t>tháng</a:t>
            </a:r>
            <a:r>
              <a:rPr lang="en-US" sz="3200" b="1" i="1" dirty="0">
                <a:solidFill>
                  <a:srgbClr val="4F674F"/>
                </a:solidFill>
                <a:latin typeface="Calistoga Bold"/>
              </a:rPr>
              <a:t> </a:t>
            </a:r>
            <a:r>
              <a:rPr lang="en-US" sz="3200" b="1" i="1" dirty="0" smtClean="0">
                <a:solidFill>
                  <a:srgbClr val="4F674F"/>
                </a:solidFill>
                <a:latin typeface="Calistoga Bold"/>
              </a:rPr>
              <a:t>8 </a:t>
            </a:r>
            <a:r>
              <a:rPr lang="en-US" sz="3200" b="1" i="1" dirty="0" err="1">
                <a:solidFill>
                  <a:srgbClr val="4F674F"/>
                </a:solidFill>
                <a:latin typeface="Calistoga Bold"/>
              </a:rPr>
              <a:t>năm</a:t>
            </a:r>
            <a:r>
              <a:rPr lang="en-US" sz="3200" b="1" i="1" dirty="0">
                <a:solidFill>
                  <a:srgbClr val="4F674F"/>
                </a:solidFill>
                <a:latin typeface="Calistoga Bold"/>
              </a:rPr>
              <a:t> </a:t>
            </a:r>
            <a:r>
              <a:rPr lang="en-US" sz="3200" b="1" i="1" dirty="0" smtClean="0">
                <a:solidFill>
                  <a:srgbClr val="4F674F"/>
                </a:solidFill>
                <a:latin typeface="Calistoga Bold"/>
              </a:rPr>
              <a:t>2023</a:t>
            </a:r>
            <a:endParaRPr lang="en-US" sz="3200" b="1" i="1" dirty="0">
              <a:solidFill>
                <a:srgbClr val="4F674F"/>
              </a:solidFill>
              <a:latin typeface="Calistoga Bold"/>
            </a:endParaRPr>
          </a:p>
        </p:txBody>
      </p:sp>
      <p:pic>
        <p:nvPicPr>
          <p:cNvPr id="1026" name="Picture 2" descr="Giới thiệu kho học liệu điện tử thành phố Hà Nội - Hệ thống học và thi trực  tuyến HanoiStudy">
            <a:extLst>
              <a:ext uri="{FF2B5EF4-FFF2-40B4-BE49-F238E27FC236}">
                <a16:creationId xmlns="" xmlns:a16="http://schemas.microsoft.com/office/drawing/2014/main" id="{0403744F-3A2B-4410-9123-C79868B0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045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3">
            <a:extLst>
              <a:ext uri="{FF2B5EF4-FFF2-40B4-BE49-F238E27FC236}">
                <a16:creationId xmlns="" xmlns:a16="http://schemas.microsoft.com/office/drawing/2014/main" id="{C989EF2D-7130-4ECD-8600-03F40A8E2F2A}"/>
              </a:ext>
            </a:extLst>
          </p:cNvPr>
          <p:cNvSpPr txBox="1"/>
          <p:nvPr/>
        </p:nvSpPr>
        <p:spPr>
          <a:xfrm>
            <a:off x="1875057" y="4838700"/>
            <a:ext cx="14707768" cy="3962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90"/>
              </a:lnSpc>
            </a:pPr>
            <a:r>
              <a:rPr lang="en-US" sz="8800" spc="150" dirty="0" smtClean="0">
                <a:solidFill>
                  <a:srgbClr val="FF0000"/>
                </a:solidFill>
                <a:latin typeface="Saira ExtraCondensed Bold"/>
              </a:rPr>
              <a:t>HƯỚNG DẪN THỰC HIỆN NHIỆM VỤ </a:t>
            </a:r>
          </a:p>
          <a:p>
            <a:pPr algn="ctr">
              <a:lnSpc>
                <a:spcPts val="10290"/>
              </a:lnSpc>
            </a:pPr>
            <a:r>
              <a:rPr lang="en-US" sz="8800" spc="150" dirty="0" smtClean="0">
                <a:solidFill>
                  <a:srgbClr val="FF0000"/>
                </a:solidFill>
                <a:latin typeface="Saira ExtraCondensed Bold"/>
              </a:rPr>
              <a:t>NĂM HỌC 2023-3024 </a:t>
            </a:r>
          </a:p>
          <a:p>
            <a:pPr algn="ctr">
              <a:lnSpc>
                <a:spcPts val="10290"/>
              </a:lnSpc>
            </a:pPr>
            <a:r>
              <a:rPr lang="en-US" sz="8800" spc="150" dirty="0" smtClean="0">
                <a:solidFill>
                  <a:srgbClr val="FF0000"/>
                </a:solidFill>
                <a:latin typeface="Saira ExtraCondensed Bold"/>
              </a:rPr>
              <a:t>MÔN NGOẠI NGỮ CẤP THCS</a:t>
            </a:r>
            <a:endParaRPr lang="en-US" sz="8800" spc="150" dirty="0">
              <a:solidFill>
                <a:srgbClr val="FF0000"/>
              </a:solidFill>
              <a:latin typeface="Saira Extra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774326"/>
              </p:ext>
            </p:extLst>
          </p:nvPr>
        </p:nvGraphicFramePr>
        <p:xfrm>
          <a:off x="3429000" y="800100"/>
          <a:ext cx="113538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38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</a:rPr>
                        <a:t>KẾT QUẢ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</a:rPr>
                        <a:t> THI VÀO 10 NĂM HỌC 2022-2023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669667"/>
              </p:ext>
            </p:extLst>
          </p:nvPr>
        </p:nvGraphicFramePr>
        <p:xfrm>
          <a:off x="1600200" y="1943099"/>
          <a:ext cx="7772399" cy="7128673"/>
        </p:xfrm>
        <a:graphic>
          <a:graphicData uri="http://schemas.openxmlformats.org/drawingml/2006/table">
            <a:tbl>
              <a:tblPr/>
              <a:tblGrid>
                <a:gridCol w="1599060"/>
                <a:gridCol w="3149662"/>
                <a:gridCol w="930362"/>
                <a:gridCol w="930362"/>
                <a:gridCol w="1162953"/>
              </a:tblGrid>
              <a:tr h="76201">
                <a:tc gridSpan="5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6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Điểm</a:t>
                      </a:r>
                      <a:r>
                        <a:rPr lang="en-US" sz="24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Quận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huyện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thị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xã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TT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Điểm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8.28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Cầu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Giấy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8.04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Hoàn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Kiếm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 Đình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Hai Bà Trưng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Tây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Hồ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Nam Từ Liêm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Thanh Xuân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Hoàng Mai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Đống Đa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Long Biên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Bắc Từ Liêm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Hà Đông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Thanh Trì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Đông Anh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265590"/>
              </p:ext>
            </p:extLst>
          </p:nvPr>
        </p:nvGraphicFramePr>
        <p:xfrm>
          <a:off x="9601200" y="2076161"/>
          <a:ext cx="7162799" cy="6964947"/>
        </p:xfrm>
        <a:graphic>
          <a:graphicData uri="http://schemas.openxmlformats.org/drawingml/2006/table">
            <a:tbl>
              <a:tblPr/>
              <a:tblGrid>
                <a:gridCol w="1430438"/>
                <a:gridCol w="2383421"/>
                <a:gridCol w="814410"/>
                <a:gridCol w="945654"/>
                <a:gridCol w="1588876"/>
              </a:tblGrid>
              <a:tr h="991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Điểm</a:t>
                      </a:r>
                      <a:r>
                        <a:rPr lang="en-US" sz="24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 22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Quận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huyện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thị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xã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 22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TT 23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Điểm 23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6.52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Lâm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6.72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6.07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Đan Phượng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6.28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5.96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Hoài Đức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6.21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5.88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Sơn Tây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6.06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5.7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Sóc Sơn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5.98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5.17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Mê Linh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Thạch Thất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5.26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5.11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Phú Xuyên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5.25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5.11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Thường Tín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5.22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4.72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Chương Mỹ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5.21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4.94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Thanh Oai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5.17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4.98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Quốc Oai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5.16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5.02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Phúc Thọ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5.05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5.06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 Vì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5.01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4.76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Ứng Hòa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4.89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4.68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Mỹ Đức</a:t>
                      </a:r>
                    </a:p>
                  </a:txBody>
                  <a:tcPr marL="7607" marR="7607" marT="7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4.71</a:t>
                      </a:r>
                    </a:p>
                  </a:txBody>
                  <a:tcPr marL="7607" marR="7607" marT="76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23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41471"/>
              </p:ext>
            </p:extLst>
          </p:nvPr>
        </p:nvGraphicFramePr>
        <p:xfrm>
          <a:off x="3048000" y="647700"/>
          <a:ext cx="12192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/>
              </a:tblGrid>
              <a:tr h="1010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THỐNG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KÊ KẾT QUẢ ĐIỂM THI VÀO 10 MÔN NGOẠI NGỮ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904248"/>
              </p:ext>
            </p:extLst>
          </p:nvPr>
        </p:nvGraphicFramePr>
        <p:xfrm>
          <a:off x="9448800" y="1790700"/>
          <a:ext cx="8381999" cy="7467600"/>
        </p:xfrm>
        <a:graphic>
          <a:graphicData uri="http://schemas.openxmlformats.org/drawingml/2006/table">
            <a:tbl>
              <a:tblPr/>
              <a:tblGrid>
                <a:gridCol w="1656318"/>
                <a:gridCol w="2953846"/>
                <a:gridCol w="1090651"/>
                <a:gridCol w="1090651"/>
                <a:gridCol w="1590533"/>
              </a:tblGrid>
              <a:tr h="4667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Điểm</a:t>
                      </a:r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Quận, huyện, thị xã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TT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Điểm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Đan Phượng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Hoài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Đức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Sơn Tây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6.06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Sóc Sơn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Mê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Linh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Thạch Thất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Phú Xuyên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Thường Tín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Chương Mỹ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Thanh Oai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Quốc Oai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Phúc Thọ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5.06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 Vì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5.01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Ứng Hòa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4.68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Mỹ Đức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4.71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09756"/>
              </p:ext>
            </p:extLst>
          </p:nvPr>
        </p:nvGraphicFramePr>
        <p:xfrm>
          <a:off x="762001" y="1729579"/>
          <a:ext cx="8458199" cy="7528720"/>
        </p:xfrm>
        <a:graphic>
          <a:graphicData uri="http://schemas.openxmlformats.org/drawingml/2006/table">
            <a:tbl>
              <a:tblPr/>
              <a:tblGrid>
                <a:gridCol w="1585913"/>
                <a:gridCol w="3123767"/>
                <a:gridCol w="1153390"/>
                <a:gridCol w="1153390"/>
                <a:gridCol w="1441739"/>
              </a:tblGrid>
              <a:tr h="4705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Điểm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Quận, huyện, thị xã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 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TT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Điểm 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8.28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Cầu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Giấy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8.04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Kiếm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Ba Đình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Hai Bà Trưng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Tây Hồ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Nam Từ Liêm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Thanh Xuân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7.91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Hoàng Mai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Đống Đa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Long Biên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7.24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Bắc Từ Liêm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Hà Đông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7.16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Thanh Trì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Đông Anh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0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6.52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Gia Lâm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8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8E83DC8-89B1-48C6-BB3D-A98E57153B8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69850">
            <a:solidFill>
              <a:srgbClr val="4FD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959F5E9-8D02-4B81-9CC7-D16F9493EB0C}"/>
              </a:ext>
            </a:extLst>
          </p:cNvPr>
          <p:cNvCxnSpPr>
            <a:cxnSpLocks/>
          </p:cNvCxnSpPr>
          <p:nvPr/>
        </p:nvCxnSpPr>
        <p:spPr>
          <a:xfrm>
            <a:off x="107373" y="1943100"/>
            <a:ext cx="0" cy="8343900"/>
          </a:xfrm>
          <a:prstGeom prst="line">
            <a:avLst/>
          </a:prstGeom>
          <a:ln w="149225">
            <a:solidFill>
              <a:srgbClr val="4FDD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AE88D2D-9685-4031-A9C7-D88CBD9AAE87}"/>
              </a:ext>
            </a:extLst>
          </p:cNvPr>
          <p:cNvCxnSpPr>
            <a:cxnSpLocks/>
          </p:cNvCxnSpPr>
          <p:nvPr/>
        </p:nvCxnSpPr>
        <p:spPr>
          <a:xfrm>
            <a:off x="4627418" y="0"/>
            <a:ext cx="0" cy="8343900"/>
          </a:xfrm>
          <a:prstGeom prst="line">
            <a:avLst/>
          </a:prstGeom>
          <a:ln w="149225">
            <a:solidFill>
              <a:srgbClr val="4FDD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ình ảnh Phim Hoạt Hình Người Phụ Nữ Làm Việc Gió Người Phụ Nữ Xinh đẹp  Người Phụ Nữ Sử Dụng Bàn Máy Tính PNG , Sổ Tay, Cà Phê, Con Gái">
            <a:extLst>
              <a:ext uri="{FF2B5EF4-FFF2-40B4-BE49-F238E27FC236}">
                <a16:creationId xmlns="" xmlns:a16="http://schemas.microsoft.com/office/drawing/2014/main" id="{54B474E8-08D1-4847-B3C9-A7CBF3EB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20" y="83128"/>
            <a:ext cx="426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D41C493-23EE-402A-BD3E-22E2EE2E2270}"/>
              </a:ext>
            </a:extLst>
          </p:cNvPr>
          <p:cNvSpPr/>
          <p:nvPr/>
        </p:nvSpPr>
        <p:spPr>
          <a:xfrm>
            <a:off x="178378" y="6456218"/>
            <a:ext cx="3669722" cy="378921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CC2CBDE-977D-4347-BBDE-068C2A3514DC}"/>
              </a:ext>
            </a:extLst>
          </p:cNvPr>
          <p:cNvSpPr/>
          <p:nvPr/>
        </p:nvSpPr>
        <p:spPr>
          <a:xfrm>
            <a:off x="3430729" y="6456218"/>
            <a:ext cx="1123955" cy="18876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A359774-DA0F-44DB-A6DD-A4AEFAC250C5}"/>
              </a:ext>
            </a:extLst>
          </p:cNvPr>
          <p:cNvSpPr/>
          <p:nvPr/>
        </p:nvSpPr>
        <p:spPr>
          <a:xfrm>
            <a:off x="3787487" y="8309264"/>
            <a:ext cx="919595" cy="193617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="" xmlns:a16="http://schemas.microsoft.com/office/drawing/2014/main" id="{819C24C8-DA89-4F96-8225-CACE31848504}"/>
              </a:ext>
            </a:extLst>
          </p:cNvPr>
          <p:cNvSpPr txBox="1"/>
          <p:nvPr/>
        </p:nvSpPr>
        <p:spPr>
          <a:xfrm>
            <a:off x="5276850" y="1165840"/>
            <a:ext cx="129159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101" dirty="0" smtClean="0">
                <a:solidFill>
                  <a:srgbClr val="FF0000"/>
                </a:solidFill>
                <a:latin typeface="Arimo Bold"/>
              </a:rPr>
              <a:t>ĐỊNH HƯỚNG</a:t>
            </a:r>
            <a:endParaRPr kumimoji="0" lang="en-US" sz="3200" b="0" i="0" u="none" strike="noStrike" kern="1200" cap="none" spc="10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mo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0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NỘI DUNG THỰC HIỆN </a:t>
            </a:r>
            <a:r>
              <a:rPr kumimoji="0" lang="en-US" sz="3200" b="0" i="0" u="none" strike="noStrike" kern="1200" cap="none" spc="10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NĂM </a:t>
            </a:r>
            <a:r>
              <a:rPr kumimoji="0" lang="en-US" sz="3200" b="0" i="0" u="none" strike="noStrike" kern="1200" cap="none" spc="10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HỌC </a:t>
            </a:r>
            <a:r>
              <a:rPr kumimoji="0" lang="en-US" sz="3200" b="0" i="0" u="none" strike="noStrike" kern="1200" cap="none" spc="10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2023-2024</a:t>
            </a:r>
            <a:endParaRPr kumimoji="0" lang="en-US" sz="3200" b="0" i="0" u="none" strike="noStrike" kern="1200" cap="none" spc="10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mo Bold"/>
              <a:ea typeface="+mn-ea"/>
              <a:cs typeface="+mn-cs"/>
            </a:endParaRPr>
          </a:p>
        </p:txBody>
      </p:sp>
      <p:sp>
        <p:nvSpPr>
          <p:cNvPr id="20" name="Text Box 269">
            <a:extLst>
              <a:ext uri="{FF2B5EF4-FFF2-40B4-BE49-F238E27FC236}">
                <a16:creationId xmlns="" xmlns:a16="http://schemas.microsoft.com/office/drawing/2014/main" id="{746E1B4D-5F14-41EB-BA93-8EA93BD16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855" y="4265697"/>
            <a:ext cx="6045778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32/2018/TT-BGDĐT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26/12/2018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GDĐT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GDPT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2018)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6,7,8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269">
            <a:extLst>
              <a:ext uri="{FF2B5EF4-FFF2-40B4-BE49-F238E27FC236}">
                <a16:creationId xmlns="" xmlns:a16="http://schemas.microsoft.com/office/drawing/2014/main" id="{F47D21DA-E928-4553-B273-CEB87284B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213341"/>
            <a:ext cx="7772400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2645AC6-D31E-4CE5-9BB2-573783022822}"/>
              </a:ext>
            </a:extLst>
          </p:cNvPr>
          <p:cNvCxnSpPr>
            <a:cxnSpLocks/>
          </p:cNvCxnSpPr>
          <p:nvPr/>
        </p:nvCxnSpPr>
        <p:spPr>
          <a:xfrm>
            <a:off x="11734800" y="3952875"/>
            <a:ext cx="0" cy="2381250"/>
          </a:xfrm>
          <a:prstGeom prst="line">
            <a:avLst/>
          </a:prstGeom>
          <a:ln w="149225">
            <a:solidFill>
              <a:srgbClr val="4FDD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69">
            <a:extLst>
              <a:ext uri="{FF2B5EF4-FFF2-40B4-BE49-F238E27FC236}">
                <a16:creationId xmlns="" xmlns:a16="http://schemas.microsoft.com/office/drawing/2014/main" id="{2F3B5E14-430C-4BF8-950A-A0D1BD3C5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127" y="6642928"/>
            <a:ext cx="10286996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qui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GD ĐT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2018 KHỐI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LỚP 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lựa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Box 269">
            <a:extLst>
              <a:ext uri="{FF2B5EF4-FFF2-40B4-BE49-F238E27FC236}">
                <a16:creationId xmlns="" xmlns:a16="http://schemas.microsoft.com/office/drawing/2014/main" id="{712548C9-0B5F-42A6-A051-FCAE263F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9913" y="4292178"/>
            <a:ext cx="5586838" cy="148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GDPT 2006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16/2006/QĐ-BGDĐT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05/5/2006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GDĐT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906000" y="2400300"/>
            <a:ext cx="35052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115800" y="190500"/>
            <a:ext cx="8680631" cy="10379135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E942F47-BFD4-43F8-88EC-B632FD64797F}"/>
              </a:ext>
            </a:extLst>
          </p:cNvPr>
          <p:cNvGrpSpPr>
            <a:grpSpLocks noChangeAspect="1"/>
          </p:cNvGrpSpPr>
          <p:nvPr/>
        </p:nvGrpSpPr>
        <p:grpSpPr>
          <a:xfrm>
            <a:off x="13975867" y="190371"/>
            <a:ext cx="4957677" cy="6679473"/>
            <a:chOff x="-2794" y="-128"/>
            <a:chExt cx="8606155" cy="10286874"/>
          </a:xfrm>
        </p:grpSpPr>
        <p:sp>
          <p:nvSpPr>
            <p:cNvPr id="19" name="Freeform 10">
              <a:extLst>
                <a:ext uri="{FF2B5EF4-FFF2-40B4-BE49-F238E27FC236}">
                  <a16:creationId xmlns="" xmlns:a16="http://schemas.microsoft.com/office/drawing/2014/main" id="{2543E844-EA90-4F56-8DFF-AACFA8CAEE5D}"/>
                </a:ext>
              </a:extLst>
            </p:cNvPr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9783" r="-978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55018"/>
              </p:ext>
            </p:extLst>
          </p:nvPr>
        </p:nvGraphicFramePr>
        <p:xfrm>
          <a:off x="2021190" y="1115722"/>
          <a:ext cx="1062801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8010">
                  <a:extLst>
                    <a:ext uri="{9D8B030D-6E8A-4147-A177-3AD203B41FA5}">
                      <a16:colId xmlns="" xmlns:a16="http://schemas.microsoft.com/office/drawing/2014/main" val="379988836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en-US" sz="3200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800"/>
                        </a:spcAft>
                      </a:pPr>
                      <a:r>
                        <a:rPr lang="en-US" sz="4000" dirty="0" smtClean="0">
                          <a:solidFill>
                            <a:srgbClr val="FFFF00"/>
                          </a:solidFill>
                        </a:rPr>
                        <a:t>THỐNG KÊ</a:t>
                      </a:r>
                      <a:r>
                        <a:rPr lang="en-US" sz="4000" baseline="0" dirty="0" smtClean="0">
                          <a:solidFill>
                            <a:srgbClr val="FFFF00"/>
                          </a:solidFill>
                        </a:rPr>
                        <a:t> CÁC BỘ SÁCH TIẾNG ANH </a:t>
                      </a:r>
                      <a:r>
                        <a:rPr lang="en-US" sz="4000" baseline="0" smtClean="0">
                          <a:solidFill>
                            <a:srgbClr val="FFFF00"/>
                          </a:solidFill>
                        </a:rPr>
                        <a:t>LỚP 8</a:t>
                      </a:r>
                      <a:endParaRPr lang="en-US" sz="4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926584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45210" y="3314700"/>
            <a:ext cx="13404190" cy="45858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CCECFF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TT	Tên bộ sách tiếng Anh	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Số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trường 	Tỷ lệ % 	</a:t>
            </a:r>
            <a:r>
              <a:rPr lang="vi-VN" sz="3200" dirty="0">
                <a:solidFill>
                  <a:srgbClr val="000000"/>
                </a:solidFill>
              </a:rPr>
              <a:t>	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1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 Global Success		598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87.8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%	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55614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-Learn Smart World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45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6.6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%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4185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3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8 English Discovery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32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4.7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%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2976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4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8 Friends Plus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3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0.4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%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279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5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(Explore English)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3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0.4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%	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279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4509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171700"/>
            <a:ext cx="14478000" cy="818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it-IT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Thực </a:t>
            </a:r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hiện kế hoạch giáo </a:t>
            </a:r>
            <a:r>
              <a:rPr lang="it-IT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dục: Tham khảo nội dung Công </a:t>
            </a:r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văn số 5512/BGDĐT-GDTrH ngày 18/12/2020 về việc xây dựng và tổ chức thực hiện kế hoạch giáo dục của nhà </a:t>
            </a:r>
            <a:r>
              <a:rPr lang="it-IT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trường. (4 phụ lục)</a:t>
            </a:r>
          </a:p>
          <a:p>
            <a:pPr marL="571500" indent="-5715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it-IT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Công </a:t>
            </a:r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văn số 2613/BGDĐT-GDTrH ngày 23/6/2021 về việc triển khai thực hiện chương trình giáo dục trung học năm học 2021-2022 và Công văn số 1496/BGDĐT-GDTrH ngày 19/4/2022 về việc triển khai thực hiện chương trình giáo dục trung học năm học 2022-2023; </a:t>
            </a:r>
            <a:endParaRPr lang="it-IT" sz="3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it-IT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Công </a:t>
            </a:r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văn số 3899/ BGDĐT-GDTrH ngày 03/8/2023 của Bộ GDĐT về hướng dẫn nhiệm vụ giáo dục trung học năm học 2023-2024;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127642"/>
              </p:ext>
            </p:extLst>
          </p:nvPr>
        </p:nvGraphicFramePr>
        <p:xfrm>
          <a:off x="3048000" y="1079500"/>
          <a:ext cx="1219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840067226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CÔNG</a:t>
                      </a:r>
                      <a:r>
                        <a:rPr lang="en-US" sz="3600" baseline="0" dirty="0" smtClean="0"/>
                        <a:t> TÁC CHUYÊN MÔN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0257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57090" y="-1401078"/>
            <a:ext cx="17363364" cy="12631847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="" xmlns:a16="http://schemas.microsoft.com/office/drawing/2014/main" id="{62D2308E-DD7C-4D64-8224-231E6CCC586A}"/>
              </a:ext>
            </a:extLst>
          </p:cNvPr>
          <p:cNvSpPr txBox="1"/>
          <p:nvPr/>
        </p:nvSpPr>
        <p:spPr>
          <a:xfrm>
            <a:off x="2286000" y="1409700"/>
            <a:ext cx="17678401" cy="10566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90"/>
              </a:lnSpc>
            </a:pPr>
            <a:r>
              <a:rPr lang="en-US" sz="9600" spc="150" dirty="0" smtClean="0">
                <a:solidFill>
                  <a:schemeClr val="accent1">
                    <a:lumMod val="50000"/>
                  </a:schemeClr>
                </a:solidFill>
                <a:latin typeface="Saira ExtraCondensed Bold"/>
              </a:rPr>
              <a:t>LƯU Ý</a:t>
            </a:r>
          </a:p>
          <a:p>
            <a:pPr marL="857250" indent="-857250">
              <a:lnSpc>
                <a:spcPts val="10290"/>
              </a:lnSpc>
              <a:buFontTx/>
              <a:buChar char="-"/>
            </a:pP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Kế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hoạch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giáo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dục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của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các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tổ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chuyên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môn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do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tổ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trưởng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chuyên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môn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trình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Hội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đồng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Giáo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dục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nhà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trường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phê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duyệt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,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không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phải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chỉ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có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BGH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phê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duyệt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.</a:t>
            </a:r>
          </a:p>
          <a:p>
            <a:pPr marL="857250" indent="-857250">
              <a:lnSpc>
                <a:spcPts val="10290"/>
              </a:lnSpc>
              <a:buFontTx/>
              <a:buChar char="-"/>
            </a:pP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Phòng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GDĐT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chỉ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báo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cáo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,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không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phê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6000" spc="150" dirty="0" err="1" smtClean="0">
                <a:solidFill>
                  <a:srgbClr val="FF0000"/>
                </a:solidFill>
                <a:latin typeface="Saira ExtraCondensed Bold"/>
              </a:rPr>
              <a:t>duyệt</a:t>
            </a:r>
            <a:r>
              <a:rPr lang="en-US" sz="6000" spc="150" dirty="0" smtClean="0">
                <a:solidFill>
                  <a:srgbClr val="FF0000"/>
                </a:solidFill>
                <a:latin typeface="Saira ExtraCondensed Bold"/>
              </a:rPr>
              <a:t>.</a:t>
            </a:r>
          </a:p>
          <a:p>
            <a:pPr marL="857250" indent="-857250" algn="ctr">
              <a:lnSpc>
                <a:spcPts val="10290"/>
              </a:lnSpc>
              <a:buFontTx/>
              <a:buChar char="-"/>
            </a:pPr>
            <a:endParaRPr lang="en-US" sz="6000" spc="150" dirty="0" smtClean="0">
              <a:solidFill>
                <a:srgbClr val="FF0000"/>
              </a:solidFill>
              <a:latin typeface="Saira ExtraCondensed Bold"/>
            </a:endParaRPr>
          </a:p>
          <a:p>
            <a:pPr algn="ctr">
              <a:lnSpc>
                <a:spcPts val="10290"/>
              </a:lnSpc>
            </a:pPr>
            <a:endParaRPr lang="en-US" sz="6000" spc="150" dirty="0" smtClean="0">
              <a:solidFill>
                <a:srgbClr val="FF0000"/>
              </a:solidFill>
              <a:latin typeface="Saira ExtraCondensed Bold"/>
            </a:endParaRPr>
          </a:p>
          <a:p>
            <a:pPr algn="ctr">
              <a:lnSpc>
                <a:spcPts val="10290"/>
              </a:lnSpc>
            </a:pPr>
            <a:endParaRPr lang="en-US" sz="6000" spc="150" dirty="0">
              <a:solidFill>
                <a:srgbClr val="FF0000"/>
              </a:solidFill>
              <a:latin typeface="Saira Extra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802926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44800" y="-104931"/>
            <a:ext cx="2741286" cy="3119775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5392400" y="6287086"/>
            <a:ext cx="2893686" cy="3276014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240000" y="3038632"/>
            <a:ext cx="3113546" cy="311354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3"/>
              <a:stretch>
                <a:fillRect t="-1287" b="-1287"/>
              </a:stretch>
            </a:blipFill>
          </p:spPr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453797"/>
              </p:ext>
            </p:extLst>
          </p:nvPr>
        </p:nvGraphicFramePr>
        <p:xfrm>
          <a:off x="2895600" y="571500"/>
          <a:ext cx="11506200" cy="873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6200">
                  <a:extLst>
                    <a:ext uri="{9D8B030D-6E8A-4147-A177-3AD203B41FA5}">
                      <a16:colId xmlns="" xmlns:a16="http://schemas.microsoft.com/office/drawing/2014/main" val="913320774"/>
                    </a:ext>
                  </a:extLst>
                </a:gridCol>
              </a:tblGrid>
              <a:tr h="87382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SINH HOẠT</a:t>
                      </a:r>
                      <a:r>
                        <a:rPr lang="en-US" sz="3600" baseline="0" dirty="0" smtClean="0"/>
                        <a:t> TỔ NHÓM CHUYÊN MÔN</a:t>
                      </a:r>
                      <a:endParaRPr lang="en-US" sz="3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5344047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90600" y="1485900"/>
            <a:ext cx="14249400" cy="838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4000" dirty="0" err="1" smtClean="0"/>
              <a:t>Sinh</a:t>
            </a:r>
            <a:r>
              <a:rPr lang="en-US" sz="4000" dirty="0" smtClean="0"/>
              <a:t> </a:t>
            </a:r>
            <a:r>
              <a:rPr lang="en-US" sz="4000" dirty="0" err="1" smtClean="0"/>
              <a:t>hoạt</a:t>
            </a:r>
            <a:r>
              <a:rPr lang="en-US" sz="4000" dirty="0" smtClean="0"/>
              <a:t> </a:t>
            </a:r>
            <a:r>
              <a:rPr lang="en-US" sz="4000" dirty="0" err="1" smtClean="0"/>
              <a:t>tổ</a:t>
            </a:r>
            <a:r>
              <a:rPr lang="en-US" sz="4000" dirty="0" smtClean="0"/>
              <a:t> </a:t>
            </a:r>
            <a:r>
              <a:rPr lang="en-US" sz="4000" dirty="0" err="1" smtClean="0"/>
              <a:t>nhóm</a:t>
            </a:r>
            <a:r>
              <a:rPr lang="en-US" sz="4000" dirty="0" smtClean="0"/>
              <a:t> </a:t>
            </a:r>
            <a:r>
              <a:rPr lang="en-US" sz="4000" dirty="0" err="1" smtClean="0"/>
              <a:t>chuyên</a:t>
            </a:r>
            <a:r>
              <a:rPr lang="en-US" sz="4000" dirty="0" smtClean="0"/>
              <a:t> </a:t>
            </a:r>
            <a:r>
              <a:rPr lang="en-US" sz="4000" dirty="0" err="1" smtClean="0"/>
              <a:t>môn</a:t>
            </a:r>
            <a:r>
              <a:rPr lang="en-US" sz="4000" dirty="0" smtClean="0"/>
              <a:t> 2 </a:t>
            </a:r>
            <a:r>
              <a:rPr lang="en-US" sz="4000" dirty="0" err="1" smtClean="0"/>
              <a:t>tuần</a:t>
            </a:r>
            <a:r>
              <a:rPr lang="en-US" sz="4000" dirty="0" smtClean="0"/>
              <a:t>/ </a:t>
            </a:r>
            <a:r>
              <a:rPr lang="en-US" sz="4000" dirty="0" err="1" smtClean="0"/>
              <a:t>lần</a:t>
            </a:r>
            <a:r>
              <a:rPr lang="en-US" sz="4000" dirty="0" smtClean="0"/>
              <a:t>. 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4000" dirty="0" err="1" smtClean="0"/>
              <a:t>Thống</a:t>
            </a:r>
            <a:r>
              <a:rPr lang="en-US" sz="4000" dirty="0" smtClean="0"/>
              <a:t> </a:t>
            </a:r>
            <a:r>
              <a:rPr lang="en-US" sz="4000" dirty="0" err="1" smtClean="0"/>
              <a:t>kê</a:t>
            </a:r>
            <a:r>
              <a:rPr lang="en-US" sz="4000" dirty="0" smtClean="0"/>
              <a:t> </a:t>
            </a:r>
            <a:r>
              <a:rPr lang="en-US" sz="4000" dirty="0" err="1" smtClean="0"/>
              <a:t>nội</a:t>
            </a:r>
            <a:r>
              <a:rPr lang="en-US" sz="4000" dirty="0" smtClean="0"/>
              <a:t> dung </a:t>
            </a:r>
            <a:r>
              <a:rPr lang="en-US" sz="4000" dirty="0" err="1" smtClean="0"/>
              <a:t>khó</a:t>
            </a:r>
            <a:r>
              <a:rPr lang="en-US" sz="4000" dirty="0" smtClean="0"/>
              <a:t> </a:t>
            </a:r>
            <a:r>
              <a:rPr lang="en-US" sz="4000" dirty="0" err="1" smtClean="0"/>
              <a:t>dạy</a:t>
            </a:r>
            <a:r>
              <a:rPr lang="en-US" sz="4000" dirty="0" smtClean="0"/>
              <a:t>,  </a:t>
            </a:r>
            <a:r>
              <a:rPr lang="en-US" sz="4000" dirty="0" err="1" smtClean="0"/>
              <a:t>đưa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cách</a:t>
            </a:r>
            <a:r>
              <a:rPr lang="en-US" sz="4000" dirty="0" smtClean="0"/>
              <a:t> </a:t>
            </a:r>
            <a:r>
              <a:rPr lang="en-US" sz="4000" dirty="0" err="1" smtClean="0"/>
              <a:t>xử</a:t>
            </a:r>
            <a:r>
              <a:rPr lang="en-US" sz="4000" dirty="0" smtClean="0"/>
              <a:t> </a:t>
            </a:r>
            <a:r>
              <a:rPr lang="en-US" sz="4000" dirty="0" err="1" smtClean="0"/>
              <a:t>lý</a:t>
            </a:r>
            <a:r>
              <a:rPr lang="en-US" sz="4000" dirty="0" smtClean="0"/>
              <a:t> </a:t>
            </a:r>
            <a:r>
              <a:rPr lang="en-US" sz="4000" dirty="0" err="1" smtClean="0"/>
              <a:t>phù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r>
              <a:rPr lang="en-US" sz="4000" dirty="0" smtClean="0"/>
              <a:t> </a:t>
            </a:r>
            <a:r>
              <a:rPr lang="en-US" sz="4000" dirty="0" err="1" smtClean="0"/>
              <a:t>nhất</a:t>
            </a:r>
            <a:r>
              <a:rPr lang="en-US" sz="4000" dirty="0" smtClean="0"/>
              <a:t>.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en-US" sz="4000" dirty="0" smtClean="0"/>
              <a:t> </a:t>
            </a:r>
            <a:r>
              <a:rPr lang="en-US" sz="4000" dirty="0" err="1" smtClean="0"/>
              <a:t>Giáo</a:t>
            </a:r>
            <a:r>
              <a:rPr lang="en-US" sz="4000" dirty="0" smtClean="0"/>
              <a:t> </a:t>
            </a:r>
            <a:r>
              <a:rPr lang="en-US" sz="4000" dirty="0" err="1" smtClean="0"/>
              <a:t>án</a:t>
            </a:r>
            <a:r>
              <a:rPr lang="en-US" sz="4000" dirty="0" smtClean="0"/>
              <a:t> </a:t>
            </a:r>
            <a:r>
              <a:rPr lang="en-US" sz="4000" dirty="0" err="1" smtClean="0"/>
              <a:t>khối</a:t>
            </a:r>
            <a:r>
              <a:rPr lang="en-US" sz="4000" dirty="0" smtClean="0"/>
              <a:t> 9 </a:t>
            </a:r>
            <a:r>
              <a:rPr lang="en-US" sz="4000" dirty="0" err="1" smtClean="0"/>
              <a:t>chỉ</a:t>
            </a:r>
            <a:r>
              <a:rPr lang="en-US" sz="4000" dirty="0" smtClean="0"/>
              <a:t> </a:t>
            </a:r>
            <a:r>
              <a:rPr lang="en-US" sz="4000" dirty="0" err="1" smtClean="0"/>
              <a:t>điều</a:t>
            </a:r>
            <a:r>
              <a:rPr lang="en-US" sz="4000" dirty="0" smtClean="0"/>
              <a:t> </a:t>
            </a:r>
            <a:r>
              <a:rPr lang="en-US" sz="4000" dirty="0" err="1" smtClean="0"/>
              <a:t>chỉnh</a:t>
            </a:r>
            <a:r>
              <a:rPr lang="en-US" sz="4000" dirty="0" smtClean="0"/>
              <a:t>,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xây</a:t>
            </a:r>
            <a:r>
              <a:rPr lang="en-US" sz="4000" dirty="0" smtClean="0"/>
              <a:t> </a:t>
            </a:r>
            <a:r>
              <a:rPr lang="en-US" sz="4000" dirty="0" err="1" smtClean="0"/>
              <a:t>dựng</a:t>
            </a:r>
            <a:r>
              <a:rPr lang="en-US" sz="4000" dirty="0" smtClean="0"/>
              <a:t> </a:t>
            </a:r>
            <a:r>
              <a:rPr lang="en-US" sz="4000" dirty="0" err="1" smtClean="0"/>
              <a:t>mới</a:t>
            </a:r>
            <a:endParaRPr lang="en-US" sz="4000" dirty="0" smtClean="0"/>
          </a:p>
          <a:p>
            <a:pPr marL="342900" indent="-342900" algn="just">
              <a:buAutoNum type="arabicPeriod"/>
            </a:pPr>
            <a:r>
              <a:rPr lang="en-US" sz="4000" dirty="0" smtClean="0"/>
              <a:t> </a:t>
            </a:r>
            <a:r>
              <a:rPr lang="en-US" sz="4000" dirty="0" err="1" smtClean="0"/>
              <a:t>Giáo</a:t>
            </a:r>
            <a:r>
              <a:rPr lang="en-US" sz="4000" dirty="0" smtClean="0"/>
              <a:t> </a:t>
            </a:r>
            <a:r>
              <a:rPr lang="en-US" sz="4000" dirty="0" err="1" smtClean="0"/>
              <a:t>án</a:t>
            </a:r>
            <a:r>
              <a:rPr lang="en-US" sz="4000" dirty="0" smtClean="0"/>
              <a:t> </a:t>
            </a:r>
            <a:r>
              <a:rPr lang="en-US" sz="4000" dirty="0" err="1" smtClean="0"/>
              <a:t>khối</a:t>
            </a:r>
            <a:r>
              <a:rPr lang="en-US" sz="4000" dirty="0" smtClean="0"/>
              <a:t> 6,7 ( </a:t>
            </a:r>
            <a:r>
              <a:rPr lang="en-US" sz="4000" dirty="0" err="1" smtClean="0"/>
              <a:t>điều</a:t>
            </a:r>
            <a:r>
              <a:rPr lang="en-US" sz="4000" dirty="0" smtClean="0"/>
              <a:t> </a:t>
            </a:r>
            <a:r>
              <a:rPr lang="en-US" sz="4000" dirty="0" err="1" smtClean="0"/>
              <a:t>chỉnh</a:t>
            </a:r>
            <a:r>
              <a:rPr lang="en-US" sz="4000" dirty="0" smtClean="0"/>
              <a:t>, </a:t>
            </a:r>
            <a:r>
              <a:rPr lang="en-US" sz="4000" dirty="0" err="1" smtClean="0"/>
              <a:t>bổ</a:t>
            </a:r>
            <a:r>
              <a:rPr lang="en-US" sz="4000" dirty="0" smtClean="0"/>
              <a:t> sung </a:t>
            </a:r>
            <a:r>
              <a:rPr lang="en-US" sz="4000" dirty="0" err="1" smtClean="0"/>
              <a:t>phù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r>
              <a:rPr lang="en-US" sz="4000" dirty="0" smtClean="0"/>
              <a:t> </a:t>
            </a:r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nội</a:t>
            </a:r>
            <a:r>
              <a:rPr lang="en-US" sz="4000" dirty="0" smtClean="0"/>
              <a:t> dung </a:t>
            </a:r>
            <a:r>
              <a:rPr lang="en-US" sz="4000" dirty="0" err="1" smtClean="0"/>
              <a:t>bộ</a:t>
            </a:r>
            <a:r>
              <a:rPr lang="en-US" sz="4000" dirty="0" smtClean="0"/>
              <a:t> </a:t>
            </a:r>
            <a:r>
              <a:rPr lang="en-US" sz="4000" dirty="0" err="1" smtClean="0"/>
              <a:t>sách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khung</a:t>
            </a:r>
            <a:r>
              <a:rPr lang="en-US" sz="4000" dirty="0" smtClean="0"/>
              <a:t> </a:t>
            </a:r>
            <a:r>
              <a:rPr lang="en-US" sz="4000" dirty="0" err="1" smtClean="0"/>
              <a:t>chương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trình</a:t>
            </a:r>
            <a:r>
              <a:rPr lang="en-US" sz="4000" dirty="0" smtClean="0"/>
              <a:t>)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4000" dirty="0" smtClean="0"/>
              <a:t> </a:t>
            </a:r>
            <a:r>
              <a:rPr lang="en-US" sz="4000" dirty="0" err="1" smtClean="0"/>
              <a:t>Giáo</a:t>
            </a:r>
            <a:r>
              <a:rPr lang="en-US" sz="4000" dirty="0" smtClean="0"/>
              <a:t> </a:t>
            </a:r>
            <a:r>
              <a:rPr lang="en-US" sz="4000" dirty="0" err="1" smtClean="0"/>
              <a:t>án</a:t>
            </a:r>
            <a:r>
              <a:rPr lang="en-US" sz="4000" dirty="0" smtClean="0"/>
              <a:t> </a:t>
            </a:r>
            <a:r>
              <a:rPr lang="en-US" sz="4000" dirty="0" err="1" smtClean="0"/>
              <a:t>khối</a:t>
            </a:r>
            <a:r>
              <a:rPr lang="en-US" sz="4000" dirty="0" smtClean="0"/>
              <a:t> 8: </a:t>
            </a:r>
            <a:r>
              <a:rPr lang="en-US" sz="4000" dirty="0" err="1" smtClean="0"/>
              <a:t>Xây</a:t>
            </a:r>
            <a:r>
              <a:rPr lang="en-US" sz="4000" dirty="0" smtClean="0"/>
              <a:t> </a:t>
            </a:r>
            <a:r>
              <a:rPr lang="en-US" sz="4000" dirty="0" err="1" smtClean="0"/>
              <a:t>dựng</a:t>
            </a:r>
            <a:r>
              <a:rPr lang="en-US" sz="4000" dirty="0" smtClean="0"/>
              <a:t> </a:t>
            </a:r>
            <a:r>
              <a:rPr lang="en-US" sz="4000" dirty="0" err="1" smtClean="0"/>
              <a:t>mới</a:t>
            </a:r>
            <a:r>
              <a:rPr lang="en-US" sz="4000" dirty="0" smtClean="0"/>
              <a:t>. </a:t>
            </a:r>
            <a:r>
              <a:rPr lang="en-US" sz="4000" dirty="0" err="1" smtClean="0"/>
              <a:t>Khuyến</a:t>
            </a:r>
            <a:r>
              <a:rPr lang="en-US" sz="4000" dirty="0" smtClean="0"/>
              <a:t> </a:t>
            </a:r>
            <a:r>
              <a:rPr lang="en-US" sz="4000" dirty="0" err="1" smtClean="0"/>
              <a:t>khích</a:t>
            </a:r>
            <a:r>
              <a:rPr lang="en-US" sz="4000" dirty="0" smtClean="0"/>
              <a:t> </a:t>
            </a:r>
            <a:r>
              <a:rPr lang="en-US" sz="4000" dirty="0" err="1" smtClean="0"/>
              <a:t>sử</a:t>
            </a:r>
            <a:r>
              <a:rPr lang="en-US" sz="4000" dirty="0" smtClean="0"/>
              <a:t> </a:t>
            </a:r>
            <a:r>
              <a:rPr lang="en-US" sz="4000" dirty="0" err="1" smtClean="0"/>
              <a:t>dụng</a:t>
            </a:r>
            <a:r>
              <a:rPr lang="en-US" sz="4000" dirty="0" smtClean="0"/>
              <a:t> </a:t>
            </a:r>
            <a:r>
              <a:rPr lang="en-US" sz="4000" dirty="0" err="1" smtClean="0"/>
              <a:t>giáo</a:t>
            </a:r>
            <a:r>
              <a:rPr lang="en-US" sz="4000" dirty="0" smtClean="0"/>
              <a:t> </a:t>
            </a:r>
            <a:r>
              <a:rPr lang="en-US" sz="4000" dirty="0" err="1" smtClean="0"/>
              <a:t>án</a:t>
            </a:r>
            <a:r>
              <a:rPr lang="en-US" sz="4000" dirty="0" smtClean="0"/>
              <a:t> </a:t>
            </a:r>
            <a:r>
              <a:rPr lang="en-US" sz="4000" dirty="0" err="1" smtClean="0"/>
              <a:t>điện</a:t>
            </a:r>
            <a:r>
              <a:rPr lang="en-US" sz="4000" dirty="0" smtClean="0"/>
              <a:t> </a:t>
            </a:r>
            <a:r>
              <a:rPr lang="en-US" sz="4000" dirty="0" err="1" smtClean="0"/>
              <a:t>tử</a:t>
            </a:r>
            <a:r>
              <a:rPr lang="en-US" sz="4000" dirty="0" smtClean="0"/>
              <a:t>, </a:t>
            </a:r>
            <a:r>
              <a:rPr lang="en-US" sz="4000" dirty="0" err="1" smtClean="0"/>
              <a:t>thiết</a:t>
            </a:r>
            <a:r>
              <a:rPr lang="en-US" sz="4000" dirty="0" smtClean="0"/>
              <a:t> </a:t>
            </a:r>
            <a:r>
              <a:rPr lang="en-US" sz="4000" dirty="0" err="1" smtClean="0"/>
              <a:t>bị</a:t>
            </a:r>
            <a:r>
              <a:rPr lang="en-US" sz="4000" dirty="0" smtClean="0"/>
              <a:t> </a:t>
            </a:r>
            <a:r>
              <a:rPr lang="en-US" sz="4000" dirty="0" err="1" smtClean="0"/>
              <a:t>dạy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hỗ</a:t>
            </a:r>
            <a:r>
              <a:rPr lang="en-US" sz="4000" dirty="0" smtClean="0"/>
              <a:t> </a:t>
            </a:r>
            <a:r>
              <a:rPr lang="en-US" sz="4000" dirty="0" err="1" smtClean="0"/>
              <a:t>trợ</a:t>
            </a:r>
            <a:r>
              <a:rPr lang="en-US" sz="4000" dirty="0" smtClean="0"/>
              <a:t> </a:t>
            </a:r>
            <a:r>
              <a:rPr lang="en-US" sz="4000" dirty="0" err="1" smtClean="0"/>
              <a:t>tự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phù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r>
              <a:rPr lang="en-US" sz="4000" dirty="0" smtClean="0"/>
              <a:t> </a:t>
            </a:r>
            <a:r>
              <a:rPr lang="en-US" sz="4000" dirty="0" err="1" smtClean="0"/>
              <a:t>điều</a:t>
            </a:r>
            <a:r>
              <a:rPr lang="en-US" sz="4000" dirty="0" smtClean="0"/>
              <a:t> </a:t>
            </a:r>
            <a:r>
              <a:rPr lang="en-US" sz="4000" dirty="0" err="1" smtClean="0"/>
              <a:t>kiện</a:t>
            </a:r>
            <a:r>
              <a:rPr lang="en-US" sz="4000" dirty="0" smtClean="0"/>
              <a:t> </a:t>
            </a:r>
            <a:r>
              <a:rPr lang="en-US" sz="4000" dirty="0" err="1" smtClean="0"/>
              <a:t>địa</a:t>
            </a:r>
            <a:r>
              <a:rPr lang="en-US" sz="4000" dirty="0" smtClean="0"/>
              <a:t> </a:t>
            </a:r>
            <a:r>
              <a:rPr lang="en-US" sz="4000" dirty="0" err="1" smtClean="0"/>
              <a:t>phương</a:t>
            </a:r>
            <a:r>
              <a:rPr lang="en-US" sz="4000" dirty="0" smtClean="0"/>
              <a:t>.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chuyên</a:t>
            </a:r>
            <a:r>
              <a:rPr lang="en-US" sz="4000" dirty="0" smtClean="0"/>
              <a:t> </a:t>
            </a:r>
            <a:r>
              <a:rPr lang="en-US" sz="4000" dirty="0" err="1" smtClean="0"/>
              <a:t>đề</a:t>
            </a:r>
            <a:r>
              <a:rPr lang="en-US" sz="4000" dirty="0" smtClean="0"/>
              <a:t> </a:t>
            </a:r>
            <a:r>
              <a:rPr lang="en-US" sz="4000" dirty="0" err="1" smtClean="0"/>
              <a:t>với</a:t>
            </a:r>
            <a:r>
              <a:rPr lang="en-US" sz="4000" dirty="0" smtClean="0"/>
              <a:t>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khối</a:t>
            </a:r>
            <a:r>
              <a:rPr lang="en-US" sz="4000" dirty="0" smtClean="0"/>
              <a:t> </a:t>
            </a:r>
            <a:r>
              <a:rPr lang="en-US" sz="4000" dirty="0" err="1" smtClean="0"/>
              <a:t>lớp</a:t>
            </a:r>
            <a:r>
              <a:rPr lang="en-US" sz="4000" dirty="0" smtClean="0"/>
              <a:t>, </a:t>
            </a:r>
            <a:r>
              <a:rPr lang="en-US" sz="4000" dirty="0" err="1" smtClean="0"/>
              <a:t>chú</a:t>
            </a:r>
            <a:r>
              <a:rPr lang="en-US" sz="4000" dirty="0" smtClean="0"/>
              <a:t> </a:t>
            </a:r>
            <a:r>
              <a:rPr lang="en-US" sz="4000" dirty="0" err="1" smtClean="0"/>
              <a:t>trọng</a:t>
            </a:r>
            <a:r>
              <a:rPr lang="en-US" sz="4000" dirty="0" smtClean="0"/>
              <a:t> </a:t>
            </a:r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nội</a:t>
            </a:r>
            <a:r>
              <a:rPr lang="en-US" sz="4000" dirty="0" smtClean="0"/>
              <a:t> dung </a:t>
            </a:r>
            <a:r>
              <a:rPr lang="en-US" sz="4000" dirty="0" err="1" smtClean="0"/>
              <a:t>khó</a:t>
            </a:r>
            <a:r>
              <a:rPr lang="en-US" sz="4000" dirty="0" smtClean="0"/>
              <a:t> </a:t>
            </a:r>
            <a:r>
              <a:rPr lang="en-US" sz="4000" dirty="0" err="1" smtClean="0"/>
              <a:t>dạy</a:t>
            </a:r>
            <a:r>
              <a:rPr lang="en-US" sz="4000" dirty="0" smtClean="0"/>
              <a:t>.</a:t>
            </a:r>
          </a:p>
          <a:p>
            <a:pPr algn="just"/>
            <a:endParaRPr lang="en-US" sz="4000" dirty="0" smtClean="0"/>
          </a:p>
          <a:p>
            <a:pPr marL="342900" indent="-342900" algn="just">
              <a:buAutoNum type="arabicPeriod"/>
            </a:pPr>
            <a:endParaRPr lang="en-US" sz="4000" dirty="0" smtClean="0"/>
          </a:p>
          <a:p>
            <a:pPr marL="342900" indent="-342900" algn="ctr">
              <a:buAutoNum type="arabicPeriod"/>
            </a:pP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30200" y="-1182379"/>
            <a:ext cx="7542948" cy="11580994"/>
            <a:chOff x="0" y="0"/>
            <a:chExt cx="3130550" cy="3586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3586348"/>
            </a:xfrm>
            <a:custGeom>
              <a:avLst/>
              <a:gdLst/>
              <a:ahLst/>
              <a:cxnLst/>
              <a:rect l="l" t="t" r="r" b="b"/>
              <a:pathLst>
                <a:path w="3130550" h="3586348">
                  <a:moveTo>
                    <a:pt x="0" y="1123950"/>
                  </a:moveTo>
                  <a:lnTo>
                    <a:pt x="0" y="3586348"/>
                  </a:lnTo>
                  <a:lnTo>
                    <a:pt x="3130550" y="3586348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53B0D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5400000">
            <a:off x="11163718" y="3823218"/>
            <a:ext cx="6533314" cy="5657850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2A54B"/>
            </a:solidFill>
          </p:spPr>
        </p:sp>
      </p:grpSp>
      <p:grpSp>
        <p:nvGrpSpPr>
          <p:cNvPr id="14" name="Group 6">
            <a:extLst>
              <a:ext uri="{FF2B5EF4-FFF2-40B4-BE49-F238E27FC236}">
                <a16:creationId xmlns="" xmlns:a16="http://schemas.microsoft.com/office/drawing/2014/main" id="{9919FD1E-05DE-4282-97A7-BE4C09C2A48A}"/>
              </a:ext>
            </a:extLst>
          </p:cNvPr>
          <p:cNvGrpSpPr>
            <a:grpSpLocks noChangeAspect="1"/>
          </p:cNvGrpSpPr>
          <p:nvPr/>
        </p:nvGrpSpPr>
        <p:grpSpPr>
          <a:xfrm>
            <a:off x="11582400" y="1345693"/>
            <a:ext cx="6426855" cy="8827007"/>
            <a:chOff x="0" y="0"/>
            <a:chExt cx="6350000" cy="7110730"/>
          </a:xfrm>
        </p:grpSpPr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AD83CDA0-BA44-4CB5-8544-B3128F3F60F2}"/>
                </a:ext>
              </a:extLst>
            </p:cNvPr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l="-33985" r="-33985"/>
              </a:stretch>
            </a:blipFill>
          </p:spPr>
        </p:sp>
      </p:grpSp>
      <p:sp>
        <p:nvSpPr>
          <p:cNvPr id="16" name="TextBox 13">
            <a:extLst>
              <a:ext uri="{FF2B5EF4-FFF2-40B4-BE49-F238E27FC236}">
                <a16:creationId xmlns="" xmlns:a16="http://schemas.microsoft.com/office/drawing/2014/main" id="{87EF90A3-A636-4462-839C-EEEDEBD48304}"/>
              </a:ext>
            </a:extLst>
          </p:cNvPr>
          <p:cNvSpPr txBox="1"/>
          <p:nvPr/>
        </p:nvSpPr>
        <p:spPr>
          <a:xfrm>
            <a:off x="1514475" y="886169"/>
            <a:ext cx="11744325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90"/>
              </a:lnSpc>
            </a:pPr>
            <a:r>
              <a:rPr lang="en-US" sz="7350" spc="150" dirty="0" err="1" smtClean="0">
                <a:solidFill>
                  <a:srgbClr val="4F674F"/>
                </a:solidFill>
                <a:latin typeface="Saira ExtraCondensed Bold"/>
              </a:rPr>
              <a:t>Lưu</a:t>
            </a:r>
            <a:r>
              <a:rPr lang="en-US" sz="7350" spc="150" dirty="0" smtClean="0">
                <a:solidFill>
                  <a:srgbClr val="4F674F"/>
                </a:solidFill>
                <a:latin typeface="Saira ExtraCondensed Bold"/>
              </a:rPr>
              <a:t> ý</a:t>
            </a:r>
            <a:endParaRPr lang="en-US" sz="7350" spc="150" dirty="0">
              <a:solidFill>
                <a:srgbClr val="4F674F"/>
              </a:solidFill>
              <a:latin typeface="Saira ExtraCondensed Bold"/>
            </a:endParaRPr>
          </a:p>
        </p:txBody>
      </p:sp>
      <p:sp>
        <p:nvSpPr>
          <p:cNvPr id="18" name="Text Box 269">
            <a:extLst>
              <a:ext uri="{FF2B5EF4-FFF2-40B4-BE49-F238E27FC236}">
                <a16:creationId xmlns="" xmlns:a16="http://schemas.microsoft.com/office/drawing/2014/main" id="{79F303D1-33DF-45B9-9C19-E67BD6373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588" y="2400301"/>
            <a:ext cx="9877862" cy="618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+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khích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9. 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1200"/>
              </a:spcBef>
              <a:buFontTx/>
              <a:buChar char="-"/>
            </a:pP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ma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+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" name="Graphic 6" descr="Books">
            <a:hlinkClick r:id="rId3" action="ppaction://hlinkfile"/>
            <a:extLst>
              <a:ext uri="{FF2B5EF4-FFF2-40B4-BE49-F238E27FC236}">
                <a16:creationId xmlns="" xmlns:a16="http://schemas.microsoft.com/office/drawing/2014/main" id="{14E3A49F-B470-4CBD-A381-99CFEF9DE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3388" y="8572500"/>
            <a:ext cx="1600200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072085" y="0"/>
            <a:ext cx="2203647" cy="2171700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52772" r="-52772"/>
              </a:stretch>
            </a:blipFill>
          </p:spPr>
        </p:sp>
      </p:grpSp>
      <p:sp>
        <p:nvSpPr>
          <p:cNvPr id="11" name="TextBox 13">
            <a:extLst>
              <a:ext uri="{FF2B5EF4-FFF2-40B4-BE49-F238E27FC236}">
                <a16:creationId xmlns="" xmlns:a16="http://schemas.microsoft.com/office/drawing/2014/main" id="{5917AE16-5F24-4016-894C-42BC6E079394}"/>
              </a:ext>
            </a:extLst>
          </p:cNvPr>
          <p:cNvSpPr txBox="1"/>
          <p:nvPr/>
        </p:nvSpPr>
        <p:spPr>
          <a:xfrm>
            <a:off x="2438400" y="800100"/>
            <a:ext cx="13163550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50" b="0" i="0" u="none" strike="noStrike" kern="1200" cap="none" spc="150" normalizeH="0" baseline="0" noProof="0" dirty="0" err="1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Các</a:t>
            </a:r>
            <a:r>
              <a:rPr kumimoji="0" lang="en-US" sz="7350" b="0" i="0" u="none" strike="noStrike" kern="1200" cap="none" spc="150" normalizeH="0" noProof="0" dirty="0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 </a:t>
            </a:r>
            <a:r>
              <a:rPr kumimoji="0" lang="en-US" sz="7350" b="0" i="0" u="none" strike="noStrike" kern="1200" cap="none" spc="150" normalizeH="0" noProof="0" dirty="0" err="1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môn</a:t>
            </a:r>
            <a:r>
              <a:rPr kumimoji="0" lang="en-US" sz="7350" b="0" i="0" u="none" strike="noStrike" kern="1200" cap="none" spc="150" normalizeH="0" noProof="0" dirty="0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 </a:t>
            </a:r>
            <a:r>
              <a:rPr kumimoji="0" lang="en-US" sz="7350" b="0" i="0" u="none" strike="noStrike" kern="1200" cap="none" spc="150" normalizeH="0" noProof="0" dirty="0" err="1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ngoại</a:t>
            </a:r>
            <a:r>
              <a:rPr kumimoji="0" lang="en-US" sz="7350" b="0" i="0" u="none" strike="noStrike" kern="1200" cap="none" spc="150" normalizeH="0" noProof="0" dirty="0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 </a:t>
            </a:r>
            <a:r>
              <a:rPr kumimoji="0" lang="en-US" sz="7350" b="0" i="0" u="none" strike="noStrike" kern="1200" cap="none" spc="150" normalizeH="0" noProof="0" dirty="0" err="1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ngữ</a:t>
            </a:r>
            <a:r>
              <a:rPr kumimoji="0" lang="en-US" sz="7350" b="0" i="0" u="none" strike="noStrike" kern="1200" cap="none" spc="150" normalizeH="0" noProof="0" dirty="0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 </a:t>
            </a:r>
            <a:r>
              <a:rPr kumimoji="0" lang="en-US" sz="7350" b="0" i="0" u="none" strike="noStrike" kern="1200" cap="none" spc="150" normalizeH="0" noProof="0" dirty="0" err="1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khác</a:t>
            </a:r>
            <a:r>
              <a:rPr kumimoji="0" lang="en-US" sz="7350" b="0" i="0" u="none" strike="noStrike" kern="1200" cap="none" spc="150" normalizeH="0" noProof="0" dirty="0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 </a:t>
            </a:r>
            <a:r>
              <a:rPr kumimoji="0" lang="en-US" sz="7350" b="0" i="0" u="none" strike="noStrike" kern="1200" cap="none" spc="150" normalizeH="0" noProof="0" dirty="0" err="1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tiếng</a:t>
            </a:r>
            <a:r>
              <a:rPr kumimoji="0" lang="en-US" sz="7350" b="0" i="0" u="none" strike="noStrike" kern="1200" cap="none" spc="150" normalizeH="0" noProof="0" dirty="0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 </a:t>
            </a:r>
            <a:r>
              <a:rPr kumimoji="0" lang="en-US" sz="7350" b="0" i="0" u="none" strike="noStrike" kern="1200" cap="none" spc="150" normalizeH="0" noProof="0" dirty="0" err="1" smtClean="0">
                <a:ln>
                  <a:noFill/>
                </a:ln>
                <a:solidFill>
                  <a:srgbClr val="4F674F"/>
                </a:solidFill>
                <a:effectLst/>
                <a:uLnTx/>
                <a:uFillTx/>
                <a:latin typeface="Saira ExtraCondensed Bold"/>
                <a:ea typeface="+mn-ea"/>
                <a:cs typeface="+mn-cs"/>
              </a:rPr>
              <a:t>Anh</a:t>
            </a:r>
            <a:endParaRPr kumimoji="0" lang="en-US" sz="7350" b="0" i="0" u="none" strike="noStrike" kern="1200" cap="none" spc="150" normalizeH="0" baseline="0" noProof="0" dirty="0">
              <a:ln>
                <a:noFill/>
              </a:ln>
              <a:solidFill>
                <a:srgbClr val="4F674F"/>
              </a:solidFill>
              <a:effectLst/>
              <a:uLnTx/>
              <a:uFillTx/>
              <a:latin typeface="Saira ExtraCondensed Bold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="" xmlns:a16="http://schemas.microsoft.com/office/drawing/2014/main" id="{6F3210AC-5EF0-4C75-9962-05796EA331BD}"/>
              </a:ext>
            </a:extLst>
          </p:cNvPr>
          <p:cNvSpPr/>
          <p:nvPr/>
        </p:nvSpPr>
        <p:spPr>
          <a:xfrm>
            <a:off x="58365" y="4472119"/>
            <a:ext cx="2676939" cy="5576558"/>
          </a:xfrm>
          <a:prstGeom prst="triangle">
            <a:avLst/>
          </a:prstGeom>
          <a:solidFill>
            <a:srgbClr val="ED7D31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24" name="Freeform 18">
            <a:extLst>
              <a:ext uri="{FF2B5EF4-FFF2-40B4-BE49-F238E27FC236}">
                <a16:creationId xmlns="" xmlns:a16="http://schemas.microsoft.com/office/drawing/2014/main" id="{1A2F43B7-BA38-4BB9-B11C-64BD2B851489}"/>
              </a:ext>
            </a:extLst>
          </p:cNvPr>
          <p:cNvSpPr/>
          <p:nvPr/>
        </p:nvSpPr>
        <p:spPr>
          <a:xfrm>
            <a:off x="1870958" y="2476499"/>
            <a:ext cx="14816841" cy="1839281"/>
          </a:xfrm>
          <a:custGeom>
            <a:avLst/>
            <a:gdLst>
              <a:gd name="connsiteX0" fmla="*/ 0 w 3838155"/>
              <a:gd name="connsiteY0" fmla="*/ 174919 h 1049495"/>
              <a:gd name="connsiteX1" fmla="*/ 174919 w 3838155"/>
              <a:gd name="connsiteY1" fmla="*/ 0 h 1049495"/>
              <a:gd name="connsiteX2" fmla="*/ 3663236 w 3838155"/>
              <a:gd name="connsiteY2" fmla="*/ 0 h 1049495"/>
              <a:gd name="connsiteX3" fmla="*/ 3838155 w 3838155"/>
              <a:gd name="connsiteY3" fmla="*/ 174919 h 1049495"/>
              <a:gd name="connsiteX4" fmla="*/ 3838155 w 3838155"/>
              <a:gd name="connsiteY4" fmla="*/ 874576 h 1049495"/>
              <a:gd name="connsiteX5" fmla="*/ 3663236 w 3838155"/>
              <a:gd name="connsiteY5" fmla="*/ 1049495 h 1049495"/>
              <a:gd name="connsiteX6" fmla="*/ 174919 w 3838155"/>
              <a:gd name="connsiteY6" fmla="*/ 1049495 h 1049495"/>
              <a:gd name="connsiteX7" fmla="*/ 0 w 3838155"/>
              <a:gd name="connsiteY7" fmla="*/ 874576 h 1049495"/>
              <a:gd name="connsiteX8" fmla="*/ 0 w 3838155"/>
              <a:gd name="connsiteY8" fmla="*/ 174919 h 1049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8155" h="1049495">
                <a:moveTo>
                  <a:pt x="0" y="174919"/>
                </a:moveTo>
                <a:cubicBezTo>
                  <a:pt x="0" y="78314"/>
                  <a:pt x="78314" y="0"/>
                  <a:pt x="174919" y="0"/>
                </a:cubicBezTo>
                <a:lnTo>
                  <a:pt x="3663236" y="0"/>
                </a:lnTo>
                <a:cubicBezTo>
                  <a:pt x="3759841" y="0"/>
                  <a:pt x="3838155" y="78314"/>
                  <a:pt x="3838155" y="174919"/>
                </a:cubicBezTo>
                <a:lnTo>
                  <a:pt x="3838155" y="874576"/>
                </a:lnTo>
                <a:cubicBezTo>
                  <a:pt x="3838155" y="971181"/>
                  <a:pt x="3759841" y="1049495"/>
                  <a:pt x="3663236" y="1049495"/>
                </a:cubicBezTo>
                <a:lnTo>
                  <a:pt x="174919" y="1049495"/>
                </a:lnTo>
                <a:cubicBezTo>
                  <a:pt x="78314" y="1049495"/>
                  <a:pt x="0" y="971181"/>
                  <a:pt x="0" y="874576"/>
                </a:cubicBezTo>
                <a:lnTo>
                  <a:pt x="0" y="174919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90000"/>
            </a:schemeClr>
          </a:solidFill>
          <a:ln w="38100" cap="flat" cmpd="sng" algn="ctr">
            <a:solidFill>
              <a:srgbClr val="ED7D31">
                <a:hueOff val="-970242"/>
                <a:satOff val="-55952"/>
                <a:lumOff val="5752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2672" tIns="142672" rIns="142672" bIns="142672" numCol="1" spcCol="1270" anchor="ctr" anchorCtr="0">
            <a:noAutofit/>
          </a:bodyPr>
          <a:lstStyle/>
          <a:p>
            <a:pPr algn="ctr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a-DK" sz="3600" b="1" dirty="0" smtClean="0">
                <a:solidFill>
                  <a:srgbClr val="FF0000"/>
                </a:solidFill>
                <a:highlight>
                  <a:srgbClr val="FFFFFF"/>
                </a:highlight>
                <a:latin typeface="Arimo "/>
                <a:ea typeface="Calibri" panose="020F0502020204030204" pitchFamily="34" charset="0"/>
              </a:rPr>
              <a:t>Tiếng Pháp</a:t>
            </a:r>
          </a:p>
          <a:p>
            <a:pPr algn="ctr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a-DK" sz="3200" b="1" dirty="0" smtClean="0">
                <a:solidFill>
                  <a:srgbClr val="FF0000"/>
                </a:solidFill>
                <a:highlight>
                  <a:srgbClr val="FFFFFF"/>
                </a:highlight>
                <a:latin typeface="Arimo "/>
                <a:ea typeface="Calibri" panose="020F0502020204030204" pitchFamily="34" charset="0"/>
              </a:rPr>
              <a:t>Tiếp </a:t>
            </a:r>
            <a:r>
              <a:rPr lang="da-DK" sz="3200" b="1" dirty="0">
                <a:solidFill>
                  <a:srgbClr val="FF0000"/>
                </a:solidFill>
                <a:highlight>
                  <a:srgbClr val="FFFFFF"/>
                </a:highlight>
                <a:latin typeface="Arimo "/>
                <a:ea typeface="Calibri" panose="020F0502020204030204" pitchFamily="34" charset="0"/>
              </a:rPr>
              <a:t>tục thực hiện chương trình song </a:t>
            </a:r>
            <a:r>
              <a:rPr lang="da-DK" sz="3200" b="1" dirty="0" smtClean="0">
                <a:solidFill>
                  <a:srgbClr val="FF0000"/>
                </a:solidFill>
                <a:highlight>
                  <a:srgbClr val="FFFFFF"/>
                </a:highlight>
                <a:latin typeface="Arimo "/>
                <a:ea typeface="Calibri" panose="020F0502020204030204" pitchFamily="34" charset="0"/>
              </a:rPr>
              <a:t>ngữ tiếng Pháp </a:t>
            </a:r>
            <a:r>
              <a:rPr lang="da-DK" sz="3200" b="1" dirty="0">
                <a:solidFill>
                  <a:srgbClr val="FF0000"/>
                </a:solidFill>
                <a:highlight>
                  <a:srgbClr val="FFFFFF"/>
                </a:highlight>
                <a:latin typeface="Arimo "/>
                <a:ea typeface="Calibri" panose="020F0502020204030204" pitchFamily="34" charset="0"/>
              </a:rPr>
              <a:t>theo Quyết định số 3452/QĐ-BGDĐT ngày 18/8/2010 </a:t>
            </a:r>
            <a:r>
              <a:rPr lang="da-DK" sz="3200" b="1" dirty="0">
                <a:solidFill>
                  <a:srgbClr val="FF0000"/>
                </a:solidFill>
                <a:latin typeface="Arimo "/>
              </a:rPr>
              <a:t>đến hết </a:t>
            </a:r>
            <a:r>
              <a:rPr lang="da-DK" sz="3200" b="1" dirty="0" smtClean="0">
                <a:solidFill>
                  <a:srgbClr val="FF0000"/>
                </a:solidFill>
                <a:latin typeface="Arimo "/>
              </a:rPr>
              <a:t>cấp </a:t>
            </a:r>
            <a:r>
              <a:rPr lang="da-DK" sz="3200" b="1" dirty="0">
                <a:solidFill>
                  <a:srgbClr val="FF0000"/>
                </a:solidFill>
                <a:latin typeface="Arimo "/>
              </a:rPr>
              <a:t>học, khi chưa có văn bản mới.</a:t>
            </a:r>
            <a:endParaRPr lang="en-US" sz="3200" b="1" dirty="0">
              <a:solidFill>
                <a:srgbClr val="FF0000"/>
              </a:solidFill>
              <a:latin typeface="Arimo "/>
            </a:endParaRPr>
          </a:p>
          <a:p>
            <a:pPr lvl="0" algn="ctr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da-DK" sz="2800" dirty="0" smtClean="0">
              <a:solidFill>
                <a:srgbClr val="1F1F1F"/>
              </a:solidFill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0" name="Freeform 60">
            <a:extLst>
              <a:ext uri="{FF2B5EF4-FFF2-40B4-BE49-F238E27FC236}">
                <a16:creationId xmlns="" xmlns:a16="http://schemas.microsoft.com/office/drawing/2014/main" id="{0E0DEBBC-F45E-47E2-8C1A-84472707ADBE}"/>
              </a:ext>
            </a:extLst>
          </p:cNvPr>
          <p:cNvSpPr/>
          <p:nvPr/>
        </p:nvSpPr>
        <p:spPr>
          <a:xfrm>
            <a:off x="1731471" y="6819900"/>
            <a:ext cx="15261130" cy="2895600"/>
          </a:xfrm>
          <a:custGeom>
            <a:avLst/>
            <a:gdLst>
              <a:gd name="connsiteX0" fmla="*/ 0 w 3838155"/>
              <a:gd name="connsiteY0" fmla="*/ 174919 h 1049495"/>
              <a:gd name="connsiteX1" fmla="*/ 174919 w 3838155"/>
              <a:gd name="connsiteY1" fmla="*/ 0 h 1049495"/>
              <a:gd name="connsiteX2" fmla="*/ 3663236 w 3838155"/>
              <a:gd name="connsiteY2" fmla="*/ 0 h 1049495"/>
              <a:gd name="connsiteX3" fmla="*/ 3838155 w 3838155"/>
              <a:gd name="connsiteY3" fmla="*/ 174919 h 1049495"/>
              <a:gd name="connsiteX4" fmla="*/ 3838155 w 3838155"/>
              <a:gd name="connsiteY4" fmla="*/ 874576 h 1049495"/>
              <a:gd name="connsiteX5" fmla="*/ 3663236 w 3838155"/>
              <a:gd name="connsiteY5" fmla="*/ 1049495 h 1049495"/>
              <a:gd name="connsiteX6" fmla="*/ 174919 w 3838155"/>
              <a:gd name="connsiteY6" fmla="*/ 1049495 h 1049495"/>
              <a:gd name="connsiteX7" fmla="*/ 0 w 3838155"/>
              <a:gd name="connsiteY7" fmla="*/ 874576 h 1049495"/>
              <a:gd name="connsiteX8" fmla="*/ 0 w 3838155"/>
              <a:gd name="connsiteY8" fmla="*/ 174919 h 1049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8155" h="1049495">
                <a:moveTo>
                  <a:pt x="0" y="174919"/>
                </a:moveTo>
                <a:cubicBezTo>
                  <a:pt x="0" y="78314"/>
                  <a:pt x="78314" y="0"/>
                  <a:pt x="174919" y="0"/>
                </a:cubicBezTo>
                <a:lnTo>
                  <a:pt x="3663236" y="0"/>
                </a:lnTo>
                <a:cubicBezTo>
                  <a:pt x="3759841" y="0"/>
                  <a:pt x="3838155" y="78314"/>
                  <a:pt x="3838155" y="174919"/>
                </a:cubicBezTo>
                <a:lnTo>
                  <a:pt x="3838155" y="874576"/>
                </a:lnTo>
                <a:cubicBezTo>
                  <a:pt x="3838155" y="971181"/>
                  <a:pt x="3759841" y="1049495"/>
                  <a:pt x="3663236" y="1049495"/>
                </a:cubicBezTo>
                <a:lnTo>
                  <a:pt x="174919" y="1049495"/>
                </a:lnTo>
                <a:cubicBezTo>
                  <a:pt x="78314" y="1049495"/>
                  <a:pt x="0" y="971181"/>
                  <a:pt x="0" y="874576"/>
                </a:cubicBezTo>
                <a:lnTo>
                  <a:pt x="0" y="174919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  <a:ln w="38100" cap="flat" cmpd="sng" algn="ctr">
            <a:solidFill>
              <a:srgbClr val="ED7D31">
                <a:hueOff val="-1455363"/>
                <a:satOff val="-83928"/>
                <a:lumOff val="8628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2672" tIns="142672" rIns="142672" bIns="142672" numCol="1" spcCol="1270" anchor="ctr" anchorCtr="0">
            <a:noAutofit/>
          </a:bodyPr>
          <a:lstStyle/>
          <a:p>
            <a:pPr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a-DK" sz="3600" b="1" dirty="0">
                <a:solidFill>
                  <a:prstClr val="black"/>
                </a:solidFill>
              </a:rPr>
              <a:t>Chương trình tiếng Pháp ngoại ngữ 2: </a:t>
            </a:r>
            <a:r>
              <a:rPr lang="da-DK" sz="3600" dirty="0">
                <a:solidFill>
                  <a:prstClr val="black"/>
                </a:solidFill>
              </a:rPr>
              <a:t>Thực hiện Quyết định số 4113/QĐ-BGDĐT ngày </a:t>
            </a:r>
            <a:r>
              <a:rPr lang="da-DK" sz="3600" dirty="0" smtClean="0">
                <a:solidFill>
                  <a:prstClr val="black"/>
                </a:solidFill>
              </a:rPr>
              <a:t>16/6/2009 </a:t>
            </a:r>
            <a:r>
              <a:rPr lang="da-DK" sz="3600" dirty="0"/>
              <a:t>của Bộ về Kế hoạch giáo dục áp dụng cho Chương trình song ngữ tiếng Pháp và môn tiếng Pháp ngoại ngữ 2. </a:t>
            </a:r>
            <a:endParaRPr lang="en-US" sz="3600" dirty="0"/>
          </a:p>
        </p:txBody>
      </p:sp>
      <p:pic>
        <p:nvPicPr>
          <p:cNvPr id="32" name="Picture 10">
            <a:extLst>
              <a:ext uri="{FF2B5EF4-FFF2-40B4-BE49-F238E27FC236}">
                <a16:creationId xmlns="" xmlns:a16="http://schemas.microsoft.com/office/drawing/2014/main" id="{9D7D07AD-8A13-41BB-B1DC-2C3F08A11A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46" y="61401"/>
            <a:ext cx="2807132" cy="25878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31471" y="4566027"/>
            <a:ext cx="14956328" cy="264072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marR="57150" lvl="0" indent="-342900" algn="just">
              <a:lnSpc>
                <a:spcPct val="115000"/>
              </a:lnSpc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540385" algn="l"/>
              </a:tabLst>
            </a:pPr>
            <a:r>
              <a:rPr lang="da-DK" sz="3600" b="1" dirty="0">
                <a:solidFill>
                  <a:srgbClr val="FF0000"/>
                </a:solidFill>
              </a:rPr>
              <a:t>Chương trình tiếng Pháp ngoại ngữ 1: </a:t>
            </a:r>
            <a:r>
              <a:rPr lang="da-DK" sz="3600" dirty="0"/>
              <a:t>Thực hiện Quyết định số 16/2006/QĐ-BGDĐT ngày 05/5/2006 của Bộ về việc ban hành chương trình giáo dục phổ thông, khuyến khích học sinh học thêm môn Toán bằng tiếng Pháp.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4338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1181100" y="471497"/>
            <a:ext cx="15925800" cy="93440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6103" y="6948730"/>
            <a:ext cx="2486174" cy="2609534"/>
          </a:xfrm>
          <a:prstGeom prst="rect">
            <a:avLst/>
          </a:prstGeom>
        </p:spPr>
      </p:pic>
      <p:sp>
        <p:nvSpPr>
          <p:cNvPr id="13" name="Text Box 269">
            <a:extLst>
              <a:ext uri="{FF2B5EF4-FFF2-40B4-BE49-F238E27FC236}">
                <a16:creationId xmlns="" xmlns:a16="http://schemas.microsoft.com/office/drawing/2014/main" id="{6ED95BA1-4740-4CC3-BFEB-964E7F473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360511"/>
            <a:ext cx="12915900" cy="257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900"/>
              </a:spcBef>
            </a:pPr>
            <a:r>
              <a:rPr lang="it-IT" sz="3200" b="1" dirty="0" smtClean="0">
                <a:solidFill>
                  <a:srgbClr val="FF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Tiếng Nhật Ngoại ngữ 1</a:t>
            </a:r>
          </a:p>
          <a:p>
            <a:pPr algn="ctr">
              <a:lnSpc>
                <a:spcPct val="120000"/>
              </a:lnSpc>
              <a:spcBef>
                <a:spcPts val="900"/>
              </a:spcBef>
            </a:pPr>
            <a:r>
              <a:rPr lang="it-IT" sz="3200" dirty="0" smtClean="0"/>
              <a:t>Tiếp </a:t>
            </a:r>
            <a:r>
              <a:rPr lang="it-IT" sz="3200" dirty="0"/>
              <a:t>tục triển khai thực hiện </a:t>
            </a:r>
            <a:r>
              <a:rPr lang="en-US" sz="3200" dirty="0" err="1"/>
              <a:t>Quyết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2744/QĐ-BGDĐT </a:t>
            </a:r>
            <a:r>
              <a:rPr lang="en-US" sz="3200" dirty="0" err="1"/>
              <a:t>ngày</a:t>
            </a:r>
            <a:r>
              <a:rPr lang="en-US" sz="3200" dirty="0"/>
              <a:t> 09/9/2019 ban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Chương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GDPT </a:t>
            </a:r>
            <a:r>
              <a:rPr lang="en-US" sz="3200" dirty="0" err="1"/>
              <a:t>môn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- </a:t>
            </a:r>
            <a:r>
              <a:rPr lang="en-US" sz="3200" dirty="0" err="1"/>
              <a:t>Ngoại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1, </a:t>
            </a:r>
            <a:r>
              <a:rPr lang="en-US" sz="3200" dirty="0" err="1"/>
              <a:t>hệ</a:t>
            </a:r>
            <a:r>
              <a:rPr lang="en-US" sz="3200" dirty="0"/>
              <a:t> 10 </a:t>
            </a:r>
            <a:r>
              <a:rPr lang="en-US" sz="3200" dirty="0" err="1"/>
              <a:t>năm</a:t>
            </a:r>
            <a:r>
              <a:rPr lang="en-US" sz="3200" dirty="0"/>
              <a:t> ở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nhu</a:t>
            </a:r>
            <a:r>
              <a:rPr lang="en-US" sz="3200" dirty="0"/>
              <a:t> </a:t>
            </a:r>
            <a:r>
              <a:rPr lang="en-US" sz="3200" dirty="0" err="1" smtClean="0"/>
              <a:t>cầu</a:t>
            </a:r>
            <a:r>
              <a:rPr lang="en-US" sz="3200" dirty="0" smtClean="0"/>
              <a:t>,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điều</a:t>
            </a:r>
            <a:r>
              <a:rPr lang="en-US" sz="3200" dirty="0" smtClean="0"/>
              <a:t> </a:t>
            </a:r>
            <a:r>
              <a:rPr lang="en-US" sz="3200" dirty="0" err="1" smtClean="0"/>
              <a:t>kiện</a:t>
            </a:r>
            <a:r>
              <a:rPr lang="en-US" sz="3200" dirty="0" smtClean="0"/>
              <a:t>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364F29F-D103-41E6-AD90-737F4EE45388}"/>
              </a:ext>
            </a:extLst>
          </p:cNvPr>
          <p:cNvSpPr txBox="1"/>
          <p:nvPr/>
        </p:nvSpPr>
        <p:spPr>
          <a:xfrm>
            <a:off x="2621352" y="934492"/>
            <a:ext cx="12980598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350" spc="150" dirty="0" err="1" smtClean="0">
                <a:solidFill>
                  <a:srgbClr val="4F674F"/>
                </a:solidFill>
                <a:latin typeface="Saira ExtraCondensed Bold"/>
              </a:rPr>
              <a:t>Các</a:t>
            </a:r>
            <a:r>
              <a:rPr lang="en-US" sz="7350" spc="150" dirty="0" smtClean="0">
                <a:solidFill>
                  <a:srgbClr val="4F674F"/>
                </a:solidFill>
                <a:latin typeface="Saira ExtraCondensed Bold"/>
              </a:rPr>
              <a:t> </a:t>
            </a:r>
            <a:r>
              <a:rPr lang="en-US" sz="7350" spc="150" dirty="0" err="1" smtClean="0">
                <a:solidFill>
                  <a:srgbClr val="4F674F"/>
                </a:solidFill>
                <a:latin typeface="Saira ExtraCondensed Bold"/>
              </a:rPr>
              <a:t>ngoại</a:t>
            </a:r>
            <a:r>
              <a:rPr lang="en-US" sz="7350" spc="150" dirty="0" smtClean="0">
                <a:solidFill>
                  <a:srgbClr val="4F674F"/>
                </a:solidFill>
                <a:latin typeface="Saira ExtraCondensed Bold"/>
              </a:rPr>
              <a:t> </a:t>
            </a:r>
            <a:r>
              <a:rPr lang="en-US" sz="7350" spc="150" dirty="0" err="1" smtClean="0">
                <a:solidFill>
                  <a:srgbClr val="4F674F"/>
                </a:solidFill>
                <a:latin typeface="Saira ExtraCondensed Bold"/>
              </a:rPr>
              <a:t>ngữ</a:t>
            </a:r>
            <a:r>
              <a:rPr lang="en-US" sz="7350" spc="150" dirty="0" smtClean="0">
                <a:solidFill>
                  <a:srgbClr val="4F674F"/>
                </a:solidFill>
                <a:latin typeface="Saira ExtraCondensed Bold"/>
              </a:rPr>
              <a:t> </a:t>
            </a:r>
            <a:r>
              <a:rPr lang="en-US" sz="7350" spc="150" dirty="0" err="1" smtClean="0">
                <a:solidFill>
                  <a:srgbClr val="4F674F"/>
                </a:solidFill>
                <a:latin typeface="Saira ExtraCondensed Bold"/>
              </a:rPr>
              <a:t>khác</a:t>
            </a:r>
            <a:r>
              <a:rPr lang="en-US" sz="7350" spc="150" dirty="0" smtClean="0">
                <a:solidFill>
                  <a:srgbClr val="4F674F"/>
                </a:solidFill>
                <a:latin typeface="Saira ExtraCondensed Bold"/>
              </a:rPr>
              <a:t> </a:t>
            </a:r>
            <a:r>
              <a:rPr lang="en-US" sz="7350" spc="150" dirty="0" err="1" smtClean="0">
                <a:solidFill>
                  <a:srgbClr val="4F674F"/>
                </a:solidFill>
                <a:latin typeface="Saira ExtraCondensed Bold"/>
              </a:rPr>
              <a:t>tiếng</a:t>
            </a:r>
            <a:r>
              <a:rPr lang="en-US" sz="7350" spc="150" dirty="0" smtClean="0">
                <a:solidFill>
                  <a:srgbClr val="4F674F"/>
                </a:solidFill>
                <a:latin typeface="Saira ExtraCondensed Bold"/>
              </a:rPr>
              <a:t> </a:t>
            </a:r>
            <a:r>
              <a:rPr lang="en-US" sz="7350" spc="150" dirty="0" err="1" smtClean="0">
                <a:solidFill>
                  <a:srgbClr val="4F674F"/>
                </a:solidFill>
                <a:latin typeface="Saira ExtraCondensed Bold"/>
              </a:rPr>
              <a:t>Anh</a:t>
            </a:r>
            <a:endParaRPr kumimoji="0" lang="en-US" sz="7350" b="0" i="0" u="none" strike="noStrike" kern="1200" cap="none" spc="150" normalizeH="0" baseline="0" noProof="0" dirty="0">
              <a:ln>
                <a:noFill/>
              </a:ln>
              <a:solidFill>
                <a:srgbClr val="4F674F"/>
              </a:solidFill>
              <a:effectLst/>
              <a:uLnTx/>
              <a:uFillTx/>
              <a:latin typeface="Saira ExtraCondensed Bold"/>
              <a:ea typeface="+mn-ea"/>
              <a:cs typeface="+mn-cs"/>
            </a:endParaRPr>
          </a:p>
        </p:txBody>
      </p:sp>
      <p:sp>
        <p:nvSpPr>
          <p:cNvPr id="17" name="Text Box 269">
            <a:extLst>
              <a:ext uri="{FF2B5EF4-FFF2-40B4-BE49-F238E27FC236}">
                <a16:creationId xmlns="" xmlns:a16="http://schemas.microsoft.com/office/drawing/2014/main" id="{BC06BBA4-B2D8-479D-8197-31AD10B28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564" y="5524500"/>
            <a:ext cx="14422174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Tiếng Đức – Tiếng Hàn Ngoại ngữ 1</a:t>
            </a:r>
          </a:p>
          <a:p>
            <a:pPr>
              <a:lnSpc>
                <a:spcPct val="150000"/>
              </a:lnSpc>
            </a:pPr>
            <a:r>
              <a:rPr lang="it-IT" sz="3200" dirty="0" smtClean="0"/>
              <a:t>Triển </a:t>
            </a:r>
            <a:r>
              <a:rPr lang="it-IT" sz="3200" dirty="0"/>
              <a:t>khai thực hiện </a:t>
            </a:r>
            <a:r>
              <a:rPr lang="en-US" sz="3200" dirty="0" err="1"/>
              <a:t>Quyết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712/QĐ-BGDĐT </a:t>
            </a:r>
            <a:r>
              <a:rPr lang="en-US" sz="3200" dirty="0" err="1"/>
              <a:t>ngày</a:t>
            </a:r>
            <a:r>
              <a:rPr lang="en-US" sz="3200" dirty="0"/>
              <a:t> 09/02/2021 ban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Chương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GDPT </a:t>
            </a:r>
            <a:r>
              <a:rPr lang="en-US" sz="3200" dirty="0" err="1"/>
              <a:t>môn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Hàn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Đức</a:t>
            </a:r>
            <a:r>
              <a:rPr lang="en-US" sz="3200" dirty="0"/>
              <a:t> - </a:t>
            </a:r>
            <a:r>
              <a:rPr lang="en-US" sz="3200" dirty="0" err="1"/>
              <a:t>Ngoại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1, </a:t>
            </a:r>
            <a:r>
              <a:rPr lang="en-US" sz="3200" dirty="0" err="1"/>
              <a:t>hệ</a:t>
            </a:r>
            <a:r>
              <a:rPr lang="en-US" sz="3200" dirty="0"/>
              <a:t> 10 </a:t>
            </a:r>
            <a:r>
              <a:rPr lang="en-US" sz="3200" dirty="0" err="1"/>
              <a:t>năm</a:t>
            </a:r>
            <a:r>
              <a:rPr lang="en-US" sz="3200" dirty="0"/>
              <a:t> ở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 smtClean="0"/>
              <a:t>kiện</a:t>
            </a:r>
            <a:r>
              <a:rPr lang="en-US" sz="3200" dirty="0"/>
              <a:t>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346963" y="5523439"/>
            <a:ext cx="3941037" cy="5644567"/>
            <a:chOff x="0" y="0"/>
            <a:chExt cx="443357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blipFill>
              <a:blip r:embed="rId2"/>
              <a:stretch>
                <a:fillRect l="-21612" r="-2161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777306" y="2295766"/>
            <a:ext cx="4451844" cy="2071362"/>
            <a:chOff x="0" y="0"/>
            <a:chExt cx="6667622" cy="31023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67622" cy="3102323"/>
            </a:xfrm>
            <a:custGeom>
              <a:avLst/>
              <a:gdLst/>
              <a:ahLst/>
              <a:cxnLst/>
              <a:rect l="l" t="t" r="r" b="b"/>
              <a:pathLst>
                <a:path w="6667622" h="3102323">
                  <a:moveTo>
                    <a:pt x="0" y="0"/>
                  </a:moveTo>
                  <a:lnTo>
                    <a:pt x="0" y="3102323"/>
                  </a:lnTo>
                  <a:lnTo>
                    <a:pt x="6667622" y="3102323"/>
                  </a:lnTo>
                  <a:lnTo>
                    <a:pt x="6667622" y="0"/>
                  </a:lnTo>
                  <a:lnTo>
                    <a:pt x="0" y="0"/>
                  </a:lnTo>
                  <a:close/>
                  <a:moveTo>
                    <a:pt x="6606661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606662" y="59690"/>
                  </a:lnTo>
                  <a:lnTo>
                    <a:pt x="6606662" y="3041363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46183" y="2857717"/>
            <a:ext cx="825601" cy="972803"/>
            <a:chOff x="0" y="0"/>
            <a:chExt cx="1100801" cy="129707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565" r="7565"/>
            <a:stretch>
              <a:fillRect/>
            </a:stretch>
          </p:blipFill>
          <p:spPr>
            <a:xfrm>
              <a:off x="0" y="0"/>
              <a:ext cx="1100801" cy="129707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 dirty="0">
                  <a:solidFill>
                    <a:srgbClr val="FFFFFF"/>
                  </a:solidFill>
                  <a:latin typeface="Clear Sans Bold"/>
                </a:rPr>
                <a:t>01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05000" y="2661920"/>
            <a:ext cx="4257196" cy="1356833"/>
            <a:chOff x="0" y="-38100"/>
            <a:chExt cx="5545294" cy="173037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5545294" cy="16681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4"/>
                </a:lnSpc>
              </a:pPr>
              <a:r>
                <a:rPr lang="en-US" sz="2800" spc="101" dirty="0" smtClean="0">
                  <a:solidFill>
                    <a:srgbClr val="191919"/>
                  </a:solidFill>
                  <a:latin typeface="Arimo Bold"/>
                </a:rPr>
                <a:t>TỔNG KẾT </a:t>
              </a:r>
            </a:p>
            <a:p>
              <a:pPr algn="ctr">
                <a:lnSpc>
                  <a:spcPts val="3354"/>
                </a:lnSpc>
              </a:pPr>
              <a:r>
                <a:rPr lang="en-US" sz="2800" spc="101" dirty="0" smtClean="0">
                  <a:solidFill>
                    <a:srgbClr val="191919"/>
                  </a:solidFill>
                  <a:latin typeface="Arimo Bold"/>
                </a:rPr>
                <a:t>NỘI DUNG THỰC HIỆN </a:t>
              </a:r>
            </a:p>
            <a:p>
              <a:pPr algn="ctr">
                <a:lnSpc>
                  <a:spcPts val="3354"/>
                </a:lnSpc>
              </a:pPr>
              <a:r>
                <a:rPr lang="en-US" sz="2800" spc="101" dirty="0" smtClean="0">
                  <a:solidFill>
                    <a:srgbClr val="191919"/>
                  </a:solidFill>
                  <a:latin typeface="Arimo Bold"/>
                </a:rPr>
                <a:t>NĂM HỌC 2022-2023</a:t>
              </a:r>
              <a:endParaRPr lang="en-US" sz="2800" spc="101" dirty="0">
                <a:solidFill>
                  <a:srgbClr val="191919"/>
                </a:solidFill>
                <a:latin typeface="Arimo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47264"/>
              <a:ext cx="5314072" cy="4450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endParaRPr lang="en-US" sz="2400" spc="96" dirty="0">
                <a:solidFill>
                  <a:srgbClr val="191919"/>
                </a:solidFill>
                <a:latin typeface="Arimo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124478" y="2355639"/>
            <a:ext cx="4451844" cy="2071362"/>
            <a:chOff x="0" y="0"/>
            <a:chExt cx="6667622" cy="31023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67622" cy="3102323"/>
            </a:xfrm>
            <a:custGeom>
              <a:avLst/>
              <a:gdLst/>
              <a:ahLst/>
              <a:cxnLst/>
              <a:rect l="l" t="t" r="r" b="b"/>
              <a:pathLst>
                <a:path w="6667622" h="3102323">
                  <a:moveTo>
                    <a:pt x="0" y="0"/>
                  </a:moveTo>
                  <a:lnTo>
                    <a:pt x="0" y="3102323"/>
                  </a:lnTo>
                  <a:lnTo>
                    <a:pt x="6667622" y="3102323"/>
                  </a:lnTo>
                  <a:lnTo>
                    <a:pt x="6667622" y="0"/>
                  </a:lnTo>
                  <a:lnTo>
                    <a:pt x="0" y="0"/>
                  </a:lnTo>
                  <a:close/>
                  <a:moveTo>
                    <a:pt x="6606661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606662" y="59690"/>
                  </a:lnTo>
                  <a:lnTo>
                    <a:pt x="6606662" y="3041363"/>
                  </a:lnTo>
                  <a:close/>
                </a:path>
              </a:pathLst>
            </a:custGeom>
            <a:solidFill>
              <a:srgbClr val="23B7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11678" y="2904919"/>
            <a:ext cx="825601" cy="972803"/>
            <a:chOff x="0" y="0"/>
            <a:chExt cx="1100801" cy="1297070"/>
          </a:xfrm>
          <a:solidFill>
            <a:srgbClr val="23B7B3"/>
          </a:solidFill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7565" r="7565"/>
            <a:stretch>
              <a:fillRect/>
            </a:stretch>
          </p:blipFill>
          <p:spPr>
            <a:xfrm>
              <a:off x="0" y="0"/>
              <a:ext cx="1100801" cy="1297070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Clear Sans Bold"/>
                </a:rPr>
                <a:t>02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507576" y="2495686"/>
            <a:ext cx="3519264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en-US" sz="2400" spc="101" dirty="0" smtClean="0">
                <a:solidFill>
                  <a:srgbClr val="191919"/>
                </a:solidFill>
                <a:latin typeface="Arimo Bold"/>
              </a:rPr>
              <a:t>KẾT QUẢ CHỈ ĐẠO </a:t>
            </a:r>
          </a:p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en-US" sz="2400" spc="101" dirty="0" err="1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Dạy</a:t>
            </a:r>
            <a:r>
              <a:rPr lang="en-US" sz="2400" spc="101" dirty="0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400" spc="101" dirty="0" err="1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và</a:t>
            </a:r>
            <a:r>
              <a:rPr lang="en-US" sz="2400" spc="101" dirty="0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400" spc="101" dirty="0" err="1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học</a:t>
            </a:r>
            <a:r>
              <a:rPr lang="en-US" sz="2400" spc="101" dirty="0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400" spc="101" dirty="0" err="1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môn</a:t>
            </a:r>
            <a:r>
              <a:rPr lang="en-US" sz="2400" spc="101" dirty="0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</a:p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en-US" sz="2400" spc="101" dirty="0" err="1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ngoại</a:t>
            </a:r>
            <a:r>
              <a:rPr lang="en-US" sz="2400" spc="101" dirty="0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400" spc="101" dirty="0" err="1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ngữ</a:t>
            </a:r>
            <a:r>
              <a:rPr lang="en-US" sz="2400" spc="101" dirty="0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400" spc="101" dirty="0" err="1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cấp</a:t>
            </a:r>
            <a:r>
              <a:rPr lang="en-US" sz="2400" spc="101" dirty="0" smtClean="0">
                <a:solidFill>
                  <a:srgbClr val="191919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THCS</a:t>
            </a:r>
          </a:p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en-US" sz="2400" spc="101" dirty="0" err="1" smtClean="0">
                <a:solidFill>
                  <a:srgbClr val="191919"/>
                </a:solidFill>
                <a:latin typeface="Arimo "/>
              </a:rPr>
              <a:t>năm</a:t>
            </a:r>
            <a:r>
              <a:rPr lang="en-US" sz="2400" spc="101" dirty="0" smtClean="0">
                <a:solidFill>
                  <a:srgbClr val="191919"/>
                </a:solidFill>
                <a:latin typeface="Arimo "/>
              </a:rPr>
              <a:t> </a:t>
            </a:r>
            <a:r>
              <a:rPr lang="en-US" sz="2400" spc="101" dirty="0" err="1" smtClean="0">
                <a:solidFill>
                  <a:srgbClr val="191919"/>
                </a:solidFill>
                <a:latin typeface="Arimo "/>
              </a:rPr>
              <a:t>học</a:t>
            </a:r>
            <a:r>
              <a:rPr lang="en-US" sz="2400" spc="101" dirty="0" smtClean="0">
                <a:solidFill>
                  <a:srgbClr val="191919"/>
                </a:solidFill>
                <a:latin typeface="Arimo "/>
              </a:rPr>
              <a:t> 2022-2023</a:t>
            </a:r>
            <a:endParaRPr lang="en-US" sz="2400" spc="101" dirty="0">
              <a:solidFill>
                <a:srgbClr val="191919"/>
              </a:solidFill>
              <a:latin typeface="Arimo 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2675286" y="2355639"/>
            <a:ext cx="4584014" cy="2071362"/>
            <a:chOff x="0" y="0"/>
            <a:chExt cx="6865576" cy="310232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865576" cy="3102323"/>
            </a:xfrm>
            <a:custGeom>
              <a:avLst/>
              <a:gdLst/>
              <a:ahLst/>
              <a:cxnLst/>
              <a:rect l="l" t="t" r="r" b="b"/>
              <a:pathLst>
                <a:path w="6865576" h="3102323">
                  <a:moveTo>
                    <a:pt x="0" y="0"/>
                  </a:moveTo>
                  <a:lnTo>
                    <a:pt x="0" y="3102323"/>
                  </a:lnTo>
                  <a:lnTo>
                    <a:pt x="6865576" y="3102323"/>
                  </a:lnTo>
                  <a:lnTo>
                    <a:pt x="6865576" y="0"/>
                  </a:lnTo>
                  <a:lnTo>
                    <a:pt x="0" y="0"/>
                  </a:lnTo>
                  <a:close/>
                  <a:moveTo>
                    <a:pt x="6804616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804616" y="59690"/>
                  </a:lnTo>
                  <a:lnTo>
                    <a:pt x="6804616" y="3041363"/>
                  </a:lnTo>
                  <a:close/>
                </a:path>
              </a:pathLst>
            </a:custGeom>
            <a:solidFill>
              <a:srgbClr val="37C9E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2262485" y="2904919"/>
            <a:ext cx="825601" cy="972803"/>
            <a:chOff x="0" y="0"/>
            <a:chExt cx="1100801" cy="129707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l="7565" r="7565"/>
            <a:stretch>
              <a:fillRect/>
            </a:stretch>
          </p:blipFill>
          <p:spPr>
            <a:xfrm>
              <a:off x="0" y="0"/>
              <a:ext cx="1100801" cy="129707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Clear Sans Bold"/>
                </a:rPr>
                <a:t>03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116425" y="2726640"/>
            <a:ext cx="3938069" cy="1681466"/>
            <a:chOff x="0" y="-38100"/>
            <a:chExt cx="5250759" cy="2241954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38100"/>
              <a:ext cx="5250759" cy="557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800" spc="101" dirty="0" smtClean="0">
                  <a:solidFill>
                    <a:srgbClr val="191919"/>
                  </a:solidFill>
                  <a:latin typeface="Arimo Bold"/>
                </a:rPr>
                <a:t>ĐỊNH HƯỚNG</a:t>
              </a:r>
              <a:endParaRPr lang="en-US" sz="2800" spc="101" dirty="0">
                <a:solidFill>
                  <a:srgbClr val="191919"/>
                </a:solidFill>
                <a:latin typeface="Arimo Bold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664971"/>
              <a:ext cx="5250759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Dạy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và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học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môn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Ngoại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ngữ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cấp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THCS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năm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học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2023-2024</a:t>
              </a:r>
              <a:endParaRPr lang="en-US" sz="2400" spc="100" dirty="0">
                <a:solidFill>
                  <a:srgbClr val="191919"/>
                </a:solidFill>
                <a:latin typeface="Arimo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353837" y="5440899"/>
            <a:ext cx="4451844" cy="2071362"/>
            <a:chOff x="0" y="0"/>
            <a:chExt cx="6667622" cy="310232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667622" cy="3102323"/>
            </a:xfrm>
            <a:custGeom>
              <a:avLst/>
              <a:gdLst/>
              <a:ahLst/>
              <a:cxnLst/>
              <a:rect l="l" t="t" r="r" b="b"/>
              <a:pathLst>
                <a:path w="6667622" h="3102323">
                  <a:moveTo>
                    <a:pt x="0" y="0"/>
                  </a:moveTo>
                  <a:lnTo>
                    <a:pt x="0" y="3102323"/>
                  </a:lnTo>
                  <a:lnTo>
                    <a:pt x="6667622" y="3102323"/>
                  </a:lnTo>
                  <a:lnTo>
                    <a:pt x="6667622" y="0"/>
                  </a:lnTo>
                  <a:lnTo>
                    <a:pt x="0" y="0"/>
                  </a:lnTo>
                  <a:close/>
                  <a:moveTo>
                    <a:pt x="6606661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606662" y="59690"/>
                  </a:lnTo>
                  <a:lnTo>
                    <a:pt x="6606662" y="3041363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3941037" y="5990179"/>
            <a:ext cx="825601" cy="972803"/>
            <a:chOff x="0" y="0"/>
            <a:chExt cx="1100801" cy="1297070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7565" r="7565"/>
            <a:stretch>
              <a:fillRect/>
            </a:stretch>
          </p:blipFill>
          <p:spPr>
            <a:xfrm>
              <a:off x="0" y="0"/>
              <a:ext cx="1100801" cy="1297070"/>
            </a:xfrm>
            <a:prstGeom prst="rect">
              <a:avLst/>
            </a:prstGeom>
          </p:spPr>
        </p:pic>
        <p:sp>
          <p:nvSpPr>
            <p:cNvPr id="32" name="TextBox 32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 dirty="0">
                  <a:solidFill>
                    <a:srgbClr val="FFFFFF"/>
                  </a:solidFill>
                  <a:latin typeface="Clear Sans Bold"/>
                </a:rPr>
                <a:t>05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800600" y="5816450"/>
            <a:ext cx="3843858" cy="987414"/>
            <a:chOff x="-201928" y="-38100"/>
            <a:chExt cx="5125144" cy="1316552"/>
          </a:xfrm>
        </p:grpSpPr>
        <p:sp>
          <p:nvSpPr>
            <p:cNvPr id="34" name="TextBox 34"/>
            <p:cNvSpPr txBox="1"/>
            <p:nvPr/>
          </p:nvSpPr>
          <p:spPr>
            <a:xfrm>
              <a:off x="-201928" y="-38100"/>
              <a:ext cx="5125144" cy="5450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800" spc="101" dirty="0" smtClean="0">
                  <a:solidFill>
                    <a:srgbClr val="191919"/>
                  </a:solidFill>
                  <a:latin typeface="Arimo Bold"/>
                </a:rPr>
                <a:t>ĐỀ XUẤT, KIẾN NGHỊ</a:t>
              </a:r>
              <a:endParaRPr lang="en-US" sz="2800" spc="101" dirty="0">
                <a:solidFill>
                  <a:srgbClr val="191919"/>
                </a:solidFill>
                <a:latin typeface="Arimo Bold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-49544" y="800372"/>
              <a:ext cx="4692352" cy="478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Các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điểm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cần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chú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ý</a:t>
              </a:r>
              <a:endParaRPr lang="en-US" sz="2400" spc="100" dirty="0">
                <a:solidFill>
                  <a:srgbClr val="191919"/>
                </a:solidFill>
                <a:latin typeface="Arimo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895119" y="5440899"/>
            <a:ext cx="4451844" cy="2071362"/>
            <a:chOff x="0" y="0"/>
            <a:chExt cx="6667622" cy="310232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667622" cy="3102323"/>
            </a:xfrm>
            <a:custGeom>
              <a:avLst/>
              <a:gdLst/>
              <a:ahLst/>
              <a:cxnLst/>
              <a:rect l="l" t="t" r="r" b="b"/>
              <a:pathLst>
                <a:path w="6667622" h="3102323">
                  <a:moveTo>
                    <a:pt x="0" y="0"/>
                  </a:moveTo>
                  <a:lnTo>
                    <a:pt x="0" y="3102323"/>
                  </a:lnTo>
                  <a:lnTo>
                    <a:pt x="6667622" y="3102323"/>
                  </a:lnTo>
                  <a:lnTo>
                    <a:pt x="6667622" y="0"/>
                  </a:lnTo>
                  <a:lnTo>
                    <a:pt x="0" y="0"/>
                  </a:lnTo>
                  <a:close/>
                  <a:moveTo>
                    <a:pt x="6606661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606662" y="59690"/>
                  </a:lnTo>
                  <a:lnTo>
                    <a:pt x="6606662" y="3041363"/>
                  </a:ln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9482319" y="5990179"/>
            <a:ext cx="825601" cy="972803"/>
            <a:chOff x="0" y="0"/>
            <a:chExt cx="1100801" cy="1297070"/>
          </a:xfrm>
        </p:grpSpPr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l="7565" r="7565"/>
            <a:stretch>
              <a:fillRect/>
            </a:stretch>
          </p:blipFill>
          <p:spPr>
            <a:xfrm>
              <a:off x="0" y="0"/>
              <a:ext cx="1100801" cy="1297070"/>
            </a:xfrm>
            <a:prstGeom prst="rect">
              <a:avLst/>
            </a:prstGeom>
          </p:spPr>
        </p:pic>
        <p:sp>
          <p:nvSpPr>
            <p:cNvPr id="40" name="TextBox 40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Clear Sans Bold"/>
                </a:rPr>
                <a:t>04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292080" y="5835500"/>
            <a:ext cx="3941036" cy="1250921"/>
            <a:chOff x="-222493" y="-38100"/>
            <a:chExt cx="5254715" cy="1667894"/>
          </a:xfrm>
        </p:grpSpPr>
        <p:sp>
          <p:nvSpPr>
            <p:cNvPr id="42" name="TextBox 42"/>
            <p:cNvSpPr txBox="1"/>
            <p:nvPr/>
          </p:nvSpPr>
          <p:spPr>
            <a:xfrm>
              <a:off x="-222493" y="-38100"/>
              <a:ext cx="5254715" cy="5450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4"/>
                </a:lnSpc>
                <a:spcBef>
                  <a:spcPct val="0"/>
                </a:spcBef>
              </a:pPr>
              <a:r>
                <a:rPr lang="en-US" sz="2800" spc="101" dirty="0" smtClean="0">
                  <a:solidFill>
                    <a:srgbClr val="191919"/>
                  </a:solidFill>
                  <a:latin typeface="Arimo Bold"/>
                </a:rPr>
                <a:t>THAM GÓP Ý KIẾN</a:t>
              </a:r>
              <a:endParaRPr lang="en-US" sz="2800" spc="101" dirty="0">
                <a:solidFill>
                  <a:srgbClr val="191919"/>
                </a:solidFill>
                <a:latin typeface="Arimo Bold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603873"/>
              <a:ext cx="4692352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Theo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các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nội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dung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phân</a:t>
              </a:r>
              <a:r>
                <a:rPr lang="en-US" sz="2400" spc="100" dirty="0" smtClean="0">
                  <a:solidFill>
                    <a:srgbClr val="191919"/>
                  </a:solidFill>
                  <a:latin typeface="Arimo"/>
                </a:rPr>
                <a:t> </a:t>
              </a:r>
              <a:r>
                <a:rPr lang="en-US" sz="2400" spc="100" dirty="0" err="1" smtClean="0">
                  <a:solidFill>
                    <a:srgbClr val="191919"/>
                  </a:solidFill>
                  <a:latin typeface="Arimo"/>
                </a:rPr>
                <a:t>công</a:t>
              </a:r>
              <a:endParaRPr lang="en-US" sz="2400" spc="100" dirty="0">
                <a:solidFill>
                  <a:srgbClr val="191919"/>
                </a:solidFill>
                <a:latin typeface="Arimo"/>
              </a:endParaRPr>
            </a:p>
          </p:txBody>
        </p:sp>
      </p:grpSp>
      <p:sp>
        <p:nvSpPr>
          <p:cNvPr id="44" name="AutoShape 44"/>
          <p:cNvSpPr/>
          <p:nvPr/>
        </p:nvSpPr>
        <p:spPr>
          <a:xfrm>
            <a:off x="6025515" y="3391320"/>
            <a:ext cx="686163" cy="47202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45" name="AutoShape 45"/>
          <p:cNvSpPr/>
          <p:nvPr/>
        </p:nvSpPr>
        <p:spPr>
          <a:xfrm>
            <a:off x="11576322" y="3344119"/>
            <a:ext cx="686163" cy="47202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46" name="AutoShape 46"/>
          <p:cNvSpPr/>
          <p:nvPr/>
        </p:nvSpPr>
        <p:spPr>
          <a:xfrm>
            <a:off x="8796156" y="6476580"/>
            <a:ext cx="686163" cy="47202"/>
          </a:xfrm>
          <a:prstGeom prst="rect">
            <a:avLst/>
          </a:prstGeom>
          <a:solidFill>
            <a:srgbClr val="13538A"/>
          </a:solidFill>
        </p:spPr>
      </p:sp>
      <p:sp>
        <p:nvSpPr>
          <p:cNvPr id="47" name="AutoShape 47"/>
          <p:cNvSpPr/>
          <p:nvPr/>
        </p:nvSpPr>
        <p:spPr>
          <a:xfrm rot="-5400000">
            <a:off x="13984989" y="5428190"/>
            <a:ext cx="2049579" cy="47202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48" name="AutoShape 48"/>
          <p:cNvSpPr/>
          <p:nvPr/>
        </p:nvSpPr>
        <p:spPr>
          <a:xfrm>
            <a:off x="14347215" y="6476580"/>
            <a:ext cx="686163" cy="47202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50" name="TextBox 13">
            <a:extLst>
              <a:ext uri="{FF2B5EF4-FFF2-40B4-BE49-F238E27FC236}">
                <a16:creationId xmlns="" xmlns:a16="http://schemas.microsoft.com/office/drawing/2014/main" id="{C0311D66-9527-4679-B81A-F7DE484FB7D5}"/>
              </a:ext>
            </a:extLst>
          </p:cNvPr>
          <p:cNvSpPr txBox="1"/>
          <p:nvPr/>
        </p:nvSpPr>
        <p:spPr>
          <a:xfrm>
            <a:off x="3505201" y="441074"/>
            <a:ext cx="10473014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90"/>
              </a:lnSpc>
            </a:pPr>
            <a:r>
              <a:rPr lang="en-US" sz="7350" spc="150" dirty="0">
                <a:solidFill>
                  <a:srgbClr val="4F674F"/>
                </a:solidFill>
                <a:latin typeface="Saira ExtraCondensed Bold"/>
              </a:rPr>
              <a:t>NỘI DUNG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853876"/>
              </p:ext>
            </p:extLst>
          </p:nvPr>
        </p:nvGraphicFramePr>
        <p:xfrm>
          <a:off x="3048000" y="1079500"/>
          <a:ext cx="12192000" cy="10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/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tx1"/>
                          </a:solidFill>
                        </a:rPr>
                        <a:t>MÔN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</a:rPr>
                        <a:t> TIẾNG PHÁP </a:t>
                      </a:r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86000" y="2552700"/>
            <a:ext cx="14630400" cy="5867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 smtClean="0">
                <a:solidFill>
                  <a:schemeClr val="tx1"/>
                </a:solidFill>
              </a:rPr>
              <a:t>Các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trường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học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tiếng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Pháp</a:t>
            </a:r>
            <a:r>
              <a:rPr lang="en-US" sz="4000" dirty="0" smtClean="0">
                <a:solidFill>
                  <a:schemeClr val="tx1"/>
                </a:solidFill>
              </a:rPr>
              <a:t> song </a:t>
            </a:r>
            <a:r>
              <a:rPr lang="en-US" sz="4000" dirty="0" err="1" smtClean="0">
                <a:solidFill>
                  <a:schemeClr val="tx1"/>
                </a:solidFill>
              </a:rPr>
              <a:t>ngữ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môn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Tiếng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Anh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sẽ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là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ngoại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ngữ</a:t>
            </a:r>
            <a:r>
              <a:rPr lang="en-US" sz="4000" dirty="0" smtClean="0">
                <a:solidFill>
                  <a:schemeClr val="tx1"/>
                </a:solidFill>
              </a:rPr>
              <a:t> 2.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1"/>
                </a:solidFill>
              </a:rPr>
              <a:t>Các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trường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tự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chọn</a:t>
            </a:r>
            <a:r>
              <a:rPr lang="en-US" sz="4000" dirty="0" smtClean="0">
                <a:solidFill>
                  <a:schemeClr val="tx1"/>
                </a:solidFill>
              </a:rPr>
              <a:t> 01 </a:t>
            </a:r>
            <a:r>
              <a:rPr lang="en-US" sz="4000" dirty="0" err="1" smtClean="0">
                <a:solidFill>
                  <a:schemeClr val="tx1"/>
                </a:solidFill>
              </a:rPr>
              <a:t>bộ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sách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tiếng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Anh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để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dạy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là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ngoại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ngữ</a:t>
            </a:r>
            <a:r>
              <a:rPr lang="en-US" sz="4000" dirty="0" smtClean="0">
                <a:solidFill>
                  <a:schemeClr val="tx1"/>
                </a:solidFill>
              </a:rPr>
              <a:t> 2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1"/>
                </a:solidFill>
              </a:rPr>
              <a:t>Môn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Tiếng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Pháp</a:t>
            </a:r>
            <a:r>
              <a:rPr lang="en-US" sz="4000" dirty="0" smtClean="0">
                <a:solidFill>
                  <a:schemeClr val="tx1"/>
                </a:solidFill>
              </a:rPr>
              <a:t> song </a:t>
            </a:r>
            <a:r>
              <a:rPr lang="en-US" sz="4000" dirty="0" err="1" smtClean="0">
                <a:solidFill>
                  <a:schemeClr val="tx1"/>
                </a:solidFill>
              </a:rPr>
              <a:t>bằng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chưa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có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thông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báo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kỳ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thi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tốt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nghiệp</a:t>
            </a:r>
            <a:r>
              <a:rPr lang="en-US" sz="4000" dirty="0" smtClean="0">
                <a:solidFill>
                  <a:schemeClr val="tx1"/>
                </a:solidFill>
              </a:rPr>
              <a:t> THCS</a:t>
            </a:r>
          </a:p>
          <a:p>
            <a:pPr algn="ctr">
              <a:lnSpc>
                <a:spcPct val="150000"/>
              </a:lnSpc>
            </a:pPr>
            <a:r>
              <a:rPr lang="en-US" sz="4000" i="1" dirty="0" smtClean="0">
                <a:solidFill>
                  <a:schemeClr val="tx1"/>
                </a:solidFill>
              </a:rPr>
              <a:t>(</a:t>
            </a:r>
            <a:r>
              <a:rPr lang="en-US" sz="4000" i="1" dirty="0" err="1" smtClean="0">
                <a:solidFill>
                  <a:schemeClr val="tx1"/>
                </a:solidFill>
              </a:rPr>
              <a:t>Nếu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không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có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kỳ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thi</a:t>
            </a:r>
            <a:r>
              <a:rPr lang="en-US" sz="4000" i="1" dirty="0" smtClean="0">
                <a:solidFill>
                  <a:schemeClr val="tx1"/>
                </a:solidFill>
              </a:rPr>
              <a:t> , </a:t>
            </a:r>
            <a:r>
              <a:rPr lang="en-US" sz="4000" i="1" dirty="0" err="1" smtClean="0">
                <a:solidFill>
                  <a:schemeClr val="tx1"/>
                </a:solidFill>
              </a:rPr>
              <a:t>Sở</a:t>
            </a:r>
            <a:r>
              <a:rPr lang="en-US" sz="4000" i="1" dirty="0" smtClean="0">
                <a:solidFill>
                  <a:schemeClr val="tx1"/>
                </a:solidFill>
              </a:rPr>
              <a:t> GD </a:t>
            </a:r>
            <a:r>
              <a:rPr lang="en-US" sz="4000" i="1" dirty="0" err="1" smtClean="0">
                <a:solidFill>
                  <a:schemeClr val="tx1"/>
                </a:solidFill>
              </a:rPr>
              <a:t>sẽ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phối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hợp</a:t>
            </a:r>
            <a:r>
              <a:rPr lang="en-US" sz="4000" i="1" dirty="0" smtClean="0">
                <a:solidFill>
                  <a:schemeClr val="tx1"/>
                </a:solidFill>
              </a:rPr>
              <a:t> ĐSQ </a:t>
            </a:r>
            <a:r>
              <a:rPr lang="en-US" sz="4000" i="1" dirty="0" err="1" smtClean="0">
                <a:solidFill>
                  <a:schemeClr val="tx1"/>
                </a:solidFill>
              </a:rPr>
              <a:t>thi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chứng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nhận</a:t>
            </a:r>
            <a:r>
              <a:rPr lang="en-US" sz="4000" i="1" dirty="0" smtClean="0">
                <a:solidFill>
                  <a:schemeClr val="tx1"/>
                </a:solidFill>
              </a:rPr>
              <a:t> DELF)</a:t>
            </a:r>
            <a:endParaRPr lang="en-US" sz="4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13459"/>
              </p:ext>
            </p:extLst>
          </p:nvPr>
        </p:nvGraphicFramePr>
        <p:xfrm>
          <a:off x="3048000" y="1079500"/>
          <a:ext cx="121920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2085542977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Các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môn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ngoại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ngữ</a:t>
                      </a:r>
                      <a:r>
                        <a:rPr lang="en-US" sz="3600" baseline="0" dirty="0" smtClean="0"/>
                        <a:t> 2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693295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6068" y="-546587"/>
            <a:ext cx="5151455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296" y="1471708"/>
            <a:ext cx="4280276" cy="821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75529" y="5863549"/>
            <a:ext cx="4368800" cy="32766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12488"/>
              </p:ext>
            </p:extLst>
          </p:nvPr>
        </p:nvGraphicFramePr>
        <p:xfrm>
          <a:off x="1295399" y="6972300"/>
          <a:ext cx="7826230" cy="2618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6230">
                  <a:extLst>
                    <a:ext uri="{9D8B030D-6E8A-4147-A177-3AD203B41FA5}">
                      <a16:colId xmlns="" xmlns:a16="http://schemas.microsoft.com/office/drawing/2014/main" val="7790465"/>
                    </a:ext>
                  </a:extLst>
                </a:gridCol>
              </a:tblGrid>
              <a:tr h="2618082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Thực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chương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trình</a:t>
                      </a:r>
                      <a:r>
                        <a:rPr lang="en-US" sz="2800" baseline="0" dirty="0" smtClean="0"/>
                        <a:t> NN2  </a:t>
                      </a:r>
                      <a:r>
                        <a:rPr lang="en-US" sz="2800" baseline="0" dirty="0" err="1" smtClean="0"/>
                        <a:t>với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khối</a:t>
                      </a:r>
                      <a:r>
                        <a:rPr lang="en-US" sz="2800" baseline="0" dirty="0" smtClean="0"/>
                        <a:t> 6-7-8 </a:t>
                      </a:r>
                      <a:r>
                        <a:rPr lang="en-US" sz="2800" baseline="0" dirty="0" err="1" smtClean="0"/>
                        <a:t>là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môn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tự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chọn</a:t>
                      </a:r>
                      <a:r>
                        <a:rPr lang="en-US" sz="2800" baseline="0" dirty="0" smtClean="0"/>
                        <a:t>.</a:t>
                      </a:r>
                    </a:p>
                    <a:p>
                      <a:r>
                        <a:rPr lang="en-US" sz="2800" baseline="0" dirty="0" err="1" smtClean="0"/>
                        <a:t>Triển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khai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theo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Thông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tư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32/2018/TT-BGDĐT </a:t>
                      </a:r>
                      <a:r>
                        <a:rPr lang="en-US" sz="2800" dirty="0" err="1" smtClean="0"/>
                        <a:t>ngày</a:t>
                      </a:r>
                      <a:r>
                        <a:rPr lang="en-US" sz="2800" dirty="0" smtClean="0"/>
                        <a:t> 26/12/2018 </a:t>
                      </a:r>
                      <a:r>
                        <a:rPr lang="en-US" sz="2800" dirty="0" err="1" smtClean="0"/>
                        <a:t>của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Bộ</a:t>
                      </a:r>
                      <a:r>
                        <a:rPr lang="en-US" sz="2800" dirty="0" smtClean="0"/>
                        <a:t> GDĐT </a:t>
                      </a:r>
                      <a:r>
                        <a:rPr lang="en-US" sz="2800" baseline="0" dirty="0" smtClean="0"/>
                        <a:t>. </a:t>
                      </a:r>
                      <a:r>
                        <a:rPr lang="en-US" sz="2800" baseline="0" dirty="0" err="1" smtClean="0"/>
                        <a:t>Thực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 ở </a:t>
                      </a:r>
                      <a:r>
                        <a:rPr lang="en-US" sz="2800" baseline="0" dirty="0" err="1" smtClean="0"/>
                        <a:t>những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nới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có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cầu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đủ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điều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kiện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0173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5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570" b="3570"/>
          <a:stretch>
            <a:fillRect/>
          </a:stretch>
        </p:blipFill>
        <p:spPr>
          <a:xfrm>
            <a:off x="10255935" y="171177"/>
            <a:ext cx="8032065" cy="9944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4403" r="29836"/>
          <a:stretch>
            <a:fillRect/>
          </a:stretch>
        </p:blipFill>
        <p:spPr>
          <a:xfrm rot="-5665821">
            <a:off x="2980652" y="-2020730"/>
            <a:ext cx="6384141" cy="129745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5398" r="1967"/>
          <a:stretch>
            <a:fillRect/>
          </a:stretch>
        </p:blipFill>
        <p:spPr>
          <a:xfrm>
            <a:off x="8933802" y="-158619"/>
            <a:ext cx="9144000" cy="94300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38681">
            <a:off x="5339421" y="-1207375"/>
            <a:ext cx="13052707" cy="24147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294228">
            <a:off x="9024716" y="9028108"/>
            <a:ext cx="9888315" cy="21754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29848" y="-625337"/>
            <a:ext cx="8239225" cy="17302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96231" y="9655836"/>
            <a:ext cx="9817654" cy="1914443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="" xmlns:a16="http://schemas.microsoft.com/office/drawing/2014/main" id="{9246FE62-8157-4D74-9707-EDDF1422DFF1}"/>
              </a:ext>
            </a:extLst>
          </p:cNvPr>
          <p:cNvSpPr txBox="1"/>
          <p:nvPr/>
        </p:nvSpPr>
        <p:spPr>
          <a:xfrm rot="21331794">
            <a:off x="-438747" y="2741389"/>
            <a:ext cx="9308089" cy="1629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90"/>
              </a:lnSpc>
            </a:pPr>
            <a:r>
              <a:rPr lang="en-US" sz="16600" spc="15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Saira ExtraCondensed Bold"/>
              </a:rPr>
              <a:t> </a:t>
            </a:r>
            <a:r>
              <a:rPr lang="en-US" sz="8000" spc="15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Saira ExtraCondensed Bold"/>
              </a:rPr>
              <a:t>Tham</a:t>
            </a:r>
            <a:r>
              <a:rPr lang="en-US" sz="8000" spc="15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Saira ExtraCondensed Bold"/>
              </a:rPr>
              <a:t> </a:t>
            </a:r>
            <a:r>
              <a:rPr lang="en-US" sz="8000" spc="15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Saira ExtraCondensed Bold"/>
              </a:rPr>
              <a:t>góp</a:t>
            </a:r>
            <a:r>
              <a:rPr lang="en-US" sz="8000" spc="15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Saira ExtraCondensed Bold"/>
              </a:rPr>
              <a:t> ý </a:t>
            </a:r>
            <a:r>
              <a:rPr lang="en-US" sz="8000" spc="15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Saira ExtraCondensed Bold"/>
              </a:rPr>
              <a:t>kiến</a:t>
            </a:r>
            <a:endParaRPr lang="en-US" sz="8000" spc="150" dirty="0">
              <a:solidFill>
                <a:schemeClr val="accent3">
                  <a:lumMod val="40000"/>
                  <a:lumOff val="60000"/>
                </a:schemeClr>
              </a:solidFill>
              <a:latin typeface="Saira ExtraCondensed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="" xmlns:a16="http://schemas.microsoft.com/office/drawing/2014/main" id="{6FC5AF1D-85C0-442E-BB97-BF16CFA76939}"/>
              </a:ext>
            </a:extLst>
          </p:cNvPr>
          <p:cNvSpPr txBox="1"/>
          <p:nvPr/>
        </p:nvSpPr>
        <p:spPr>
          <a:xfrm rot="21308720">
            <a:off x="813338" y="4923651"/>
            <a:ext cx="8567561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90"/>
              </a:lnSpc>
            </a:pPr>
            <a:r>
              <a:rPr lang="en-US" sz="7350" spc="150" dirty="0" err="1" smtClean="0">
                <a:solidFill>
                  <a:srgbClr val="FF0000"/>
                </a:solidFill>
                <a:latin typeface="Saira ExtraCondensed Bold"/>
              </a:rPr>
              <a:t>Đề</a:t>
            </a:r>
            <a:r>
              <a:rPr lang="en-US" sz="735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7350" spc="150" dirty="0" err="1" smtClean="0">
                <a:solidFill>
                  <a:srgbClr val="FF0000"/>
                </a:solidFill>
                <a:latin typeface="Saira ExtraCondensed Bold"/>
              </a:rPr>
              <a:t>xuất</a:t>
            </a:r>
            <a:r>
              <a:rPr lang="en-US" sz="735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7350" spc="150" dirty="0" err="1" smtClean="0">
                <a:solidFill>
                  <a:srgbClr val="FF0000"/>
                </a:solidFill>
                <a:latin typeface="Saira ExtraCondensed Bold"/>
              </a:rPr>
              <a:t>và</a:t>
            </a:r>
            <a:r>
              <a:rPr lang="en-US" sz="735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7350" spc="150" dirty="0" err="1" smtClean="0">
                <a:solidFill>
                  <a:srgbClr val="FF0000"/>
                </a:solidFill>
                <a:latin typeface="Saira ExtraCondensed Bold"/>
              </a:rPr>
              <a:t>Kiến</a:t>
            </a:r>
            <a:r>
              <a:rPr lang="en-US" sz="7350" spc="150" dirty="0" smtClean="0">
                <a:solidFill>
                  <a:srgbClr val="FF0000"/>
                </a:solidFill>
                <a:latin typeface="Saira ExtraCondensed Bold"/>
              </a:rPr>
              <a:t> </a:t>
            </a:r>
            <a:r>
              <a:rPr lang="en-US" sz="7350" spc="150" dirty="0" err="1" smtClean="0">
                <a:solidFill>
                  <a:srgbClr val="FF0000"/>
                </a:solidFill>
                <a:latin typeface="Saira ExtraCondensed Bold"/>
              </a:rPr>
              <a:t>nghị</a:t>
            </a:r>
            <a:endParaRPr lang="en-US" sz="7350" spc="150" dirty="0">
              <a:solidFill>
                <a:srgbClr val="FF0000"/>
              </a:solidFill>
              <a:latin typeface="Saira Extra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2582"/>
              </p:ext>
            </p:extLst>
          </p:nvPr>
        </p:nvGraphicFramePr>
        <p:xfrm>
          <a:off x="3048000" y="1079500"/>
          <a:ext cx="12192000" cy="86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/>
              </a:tblGrid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</a:rPr>
                        <a:t>PHONG TRÀO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</a:rPr>
                        <a:t> DẠY HỌC NGOẠI NGỮ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09800" y="2400300"/>
            <a:ext cx="13335000" cy="6705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</a:rPr>
              <a:t>1/Festival: </a:t>
            </a:r>
            <a:r>
              <a:rPr lang="en-US" sz="4000" dirty="0" err="1" smtClean="0">
                <a:solidFill>
                  <a:srgbClr val="FF0000"/>
                </a:solidFill>
              </a:rPr>
              <a:t>Cầu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Giấy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Tây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Hồ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Đan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Phượng</a:t>
            </a:r>
            <a:r>
              <a:rPr lang="en-US" sz="4000" dirty="0" smtClean="0">
                <a:solidFill>
                  <a:srgbClr val="FF0000"/>
                </a:solidFill>
              </a:rPr>
              <a:t>, Long </a:t>
            </a:r>
            <a:r>
              <a:rPr lang="en-US" sz="4000" dirty="0" err="1" smtClean="0">
                <a:solidFill>
                  <a:srgbClr val="FF0000"/>
                </a:solidFill>
              </a:rPr>
              <a:t>Biên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Phúc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Thọ</a:t>
            </a:r>
            <a:r>
              <a:rPr lang="en-US" sz="4000" dirty="0" smtClean="0">
                <a:solidFill>
                  <a:srgbClr val="FF0000"/>
                </a:solidFill>
              </a:rPr>
              <a:t>, Ba </a:t>
            </a:r>
            <a:r>
              <a:rPr lang="en-US" sz="4000" dirty="0" err="1" smtClean="0">
                <a:solidFill>
                  <a:srgbClr val="FF0000"/>
                </a:solidFill>
              </a:rPr>
              <a:t>Vì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Hoàng</a:t>
            </a:r>
            <a:r>
              <a:rPr lang="en-US" sz="4000" dirty="0" smtClean="0">
                <a:solidFill>
                  <a:srgbClr val="FF0000"/>
                </a:solidFill>
              </a:rPr>
              <a:t> Mai …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+ </a:t>
            </a:r>
            <a:r>
              <a:rPr lang="en-US" sz="4000" dirty="0" err="1" smtClean="0">
                <a:solidFill>
                  <a:srgbClr val="FF0000"/>
                </a:solidFill>
              </a:rPr>
              <a:t>Thi</a:t>
            </a:r>
            <a:r>
              <a:rPr lang="en-US" sz="4000" dirty="0" smtClean="0">
                <a:solidFill>
                  <a:srgbClr val="FF0000"/>
                </a:solidFill>
              </a:rPr>
              <a:t> Olympic </a:t>
            </a:r>
            <a:r>
              <a:rPr lang="en-US" sz="4000" dirty="0" err="1" smtClean="0">
                <a:solidFill>
                  <a:srgbClr val="FF0000"/>
                </a:solidFill>
              </a:rPr>
              <a:t>tiếng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Anh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cấp</a:t>
            </a:r>
            <a:r>
              <a:rPr lang="en-US" sz="4000" dirty="0" smtClean="0">
                <a:solidFill>
                  <a:srgbClr val="FF0000"/>
                </a:solidFill>
              </a:rPr>
              <a:t> THCS </a:t>
            </a:r>
            <a:r>
              <a:rPr lang="en-US" sz="4000" dirty="0" err="1" smtClean="0">
                <a:solidFill>
                  <a:srgbClr val="FF0000"/>
                </a:solidFill>
              </a:rPr>
              <a:t>lớp</a:t>
            </a:r>
            <a:r>
              <a:rPr lang="en-US" sz="4000" dirty="0" smtClean="0">
                <a:solidFill>
                  <a:srgbClr val="FF0000"/>
                </a:solidFill>
              </a:rPr>
              <a:t> 9 </a:t>
            </a:r>
            <a:r>
              <a:rPr lang="en-US" sz="4000" dirty="0" err="1" smtClean="0">
                <a:solidFill>
                  <a:srgbClr val="FF0000"/>
                </a:solidFill>
              </a:rPr>
              <a:t>năm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</a:rPr>
              <a:t> 2023-2024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2/ </a:t>
            </a:r>
            <a:r>
              <a:rPr lang="en-US" sz="4000" dirty="0" err="1" smtClean="0">
                <a:solidFill>
                  <a:srgbClr val="FF0000"/>
                </a:solidFill>
              </a:rPr>
              <a:t>Ôn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vào</a:t>
            </a:r>
            <a:r>
              <a:rPr lang="en-US" sz="4000" dirty="0" smtClean="0">
                <a:solidFill>
                  <a:srgbClr val="FF0000"/>
                </a:solidFill>
              </a:rPr>
              <a:t> 10: </a:t>
            </a:r>
            <a:r>
              <a:rPr lang="en-US" sz="4000" dirty="0" err="1" smtClean="0">
                <a:solidFill>
                  <a:srgbClr val="FF0000"/>
                </a:solidFill>
              </a:rPr>
              <a:t>Thanh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Xuân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Bắc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Từ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Liêm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Đông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Anh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Thanh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Oai</a:t>
            </a:r>
            <a:r>
              <a:rPr lang="en-US" sz="4000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3/ </a:t>
            </a:r>
            <a:r>
              <a:rPr lang="en-US" sz="4000" dirty="0" err="1" smtClean="0">
                <a:solidFill>
                  <a:srgbClr val="FF0000"/>
                </a:solidFill>
              </a:rPr>
              <a:t>Ôn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sinh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giỏi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</a:rPr>
              <a:t>Hoàn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Kiếm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Đống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Đa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Hà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Đông</a:t>
            </a:r>
            <a:r>
              <a:rPr lang="en-US" sz="4000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4/ </a:t>
            </a:r>
            <a:r>
              <a:rPr lang="en-US" sz="4000" dirty="0" err="1" smtClean="0">
                <a:solidFill>
                  <a:srgbClr val="FF0000"/>
                </a:solidFill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khó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khăn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giảng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dạy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chương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trình</a:t>
            </a:r>
            <a:r>
              <a:rPr lang="en-US" sz="4000" dirty="0" smtClean="0">
                <a:solidFill>
                  <a:srgbClr val="FF0000"/>
                </a:solidFill>
              </a:rPr>
              <a:t> GDPT 2018</a:t>
            </a:r>
          </a:p>
          <a:p>
            <a:pPr algn="ctr"/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5/ </a:t>
            </a:r>
            <a:r>
              <a:rPr lang="en-US" sz="4000" dirty="0" err="1" smtClean="0">
                <a:solidFill>
                  <a:srgbClr val="FF0000"/>
                </a:solidFill>
              </a:rPr>
              <a:t>Đề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xuất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kiến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nghị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526572"/>
              </p:ext>
            </p:extLst>
          </p:nvPr>
        </p:nvGraphicFramePr>
        <p:xfrm>
          <a:off x="3048000" y="1079500"/>
          <a:ext cx="12192000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Đăng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ký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chuyên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đề</a:t>
                      </a:r>
                      <a:endParaRPr lang="en-US" sz="4000" baseline="0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819400" y="2247900"/>
            <a:ext cx="11461487" cy="678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1/ </a:t>
            </a:r>
            <a:r>
              <a:rPr lang="en-US" sz="4800" dirty="0" err="1" smtClean="0">
                <a:solidFill>
                  <a:srgbClr val="FF0000"/>
                </a:solidFill>
              </a:rPr>
              <a:t>Cầu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giấy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2/ </a:t>
            </a:r>
            <a:r>
              <a:rPr lang="en-US" sz="4800" dirty="0" err="1" smtClean="0">
                <a:solidFill>
                  <a:srgbClr val="FF0000"/>
                </a:solidFill>
              </a:rPr>
              <a:t>Tây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Hồ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smtClean="0">
                <a:solidFill>
                  <a:srgbClr val="FF0000"/>
                </a:solidFill>
              </a:rPr>
              <a:t>3/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4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017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8E83DC8-89B1-48C6-BB3D-A98E57153B8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69850">
            <a:solidFill>
              <a:srgbClr val="4FD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959F5E9-8D02-4B81-9CC7-D16F9493EB0C}"/>
              </a:ext>
            </a:extLst>
          </p:cNvPr>
          <p:cNvCxnSpPr>
            <a:cxnSpLocks/>
          </p:cNvCxnSpPr>
          <p:nvPr/>
        </p:nvCxnSpPr>
        <p:spPr>
          <a:xfrm>
            <a:off x="107373" y="1943100"/>
            <a:ext cx="0" cy="8343900"/>
          </a:xfrm>
          <a:prstGeom prst="line">
            <a:avLst/>
          </a:prstGeom>
          <a:ln w="149225">
            <a:solidFill>
              <a:srgbClr val="4FDD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AE88D2D-9685-4031-A9C7-D88CBD9AAE87}"/>
              </a:ext>
            </a:extLst>
          </p:cNvPr>
          <p:cNvCxnSpPr>
            <a:cxnSpLocks/>
          </p:cNvCxnSpPr>
          <p:nvPr/>
        </p:nvCxnSpPr>
        <p:spPr>
          <a:xfrm>
            <a:off x="4627418" y="0"/>
            <a:ext cx="0" cy="8343900"/>
          </a:xfrm>
          <a:prstGeom prst="line">
            <a:avLst/>
          </a:prstGeom>
          <a:ln w="149225">
            <a:solidFill>
              <a:srgbClr val="4FDD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ình ảnh Phim Hoạt Hình Người Phụ Nữ Làm Việc Gió Người Phụ Nữ Xinh đẹp  Người Phụ Nữ Sử Dụng Bàn Máy Tính PNG , Sổ Tay, Cà Phê, Con Gái">
            <a:extLst>
              <a:ext uri="{FF2B5EF4-FFF2-40B4-BE49-F238E27FC236}">
                <a16:creationId xmlns="" xmlns:a16="http://schemas.microsoft.com/office/drawing/2014/main" id="{54B474E8-08D1-4847-B3C9-A7CBF3EB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20" y="83128"/>
            <a:ext cx="426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D41C493-23EE-402A-BD3E-22E2EE2E2270}"/>
              </a:ext>
            </a:extLst>
          </p:cNvPr>
          <p:cNvSpPr/>
          <p:nvPr/>
        </p:nvSpPr>
        <p:spPr>
          <a:xfrm>
            <a:off x="178378" y="6456218"/>
            <a:ext cx="3669722" cy="378921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CC2CBDE-977D-4347-BBDE-068C2A3514DC}"/>
              </a:ext>
            </a:extLst>
          </p:cNvPr>
          <p:cNvSpPr/>
          <p:nvPr/>
        </p:nvSpPr>
        <p:spPr>
          <a:xfrm>
            <a:off x="3430729" y="6456218"/>
            <a:ext cx="1123955" cy="18876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A359774-DA0F-44DB-A6DD-A4AEFAC250C5}"/>
              </a:ext>
            </a:extLst>
          </p:cNvPr>
          <p:cNvSpPr/>
          <p:nvPr/>
        </p:nvSpPr>
        <p:spPr>
          <a:xfrm>
            <a:off x="3787487" y="8309264"/>
            <a:ext cx="919595" cy="193617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="" xmlns:a16="http://schemas.microsoft.com/office/drawing/2014/main" id="{819C24C8-DA89-4F96-8225-CACE31848504}"/>
              </a:ext>
            </a:extLst>
          </p:cNvPr>
          <p:cNvSpPr txBox="1"/>
          <p:nvPr/>
        </p:nvSpPr>
        <p:spPr>
          <a:xfrm>
            <a:off x="5276850" y="1165840"/>
            <a:ext cx="129159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3200" spc="101" dirty="0">
                <a:solidFill>
                  <a:srgbClr val="FF0000"/>
                </a:solidFill>
                <a:latin typeface="Arimo Bold"/>
              </a:rPr>
              <a:t>TỔNG KẾT </a:t>
            </a:r>
          </a:p>
          <a:p>
            <a:pPr algn="ctr">
              <a:lnSpc>
                <a:spcPts val="3354"/>
              </a:lnSpc>
            </a:pPr>
            <a:r>
              <a:rPr lang="en-US" sz="3200" spc="101" dirty="0">
                <a:solidFill>
                  <a:srgbClr val="FF0000"/>
                </a:solidFill>
                <a:latin typeface="Arimo Bold"/>
              </a:rPr>
              <a:t>NỘI DUNG THỰC HIỆN </a:t>
            </a:r>
            <a:r>
              <a:rPr lang="en-US" sz="3200" spc="101" dirty="0" smtClean="0">
                <a:solidFill>
                  <a:srgbClr val="FF0000"/>
                </a:solidFill>
                <a:latin typeface="Arimo Bold"/>
              </a:rPr>
              <a:t>NĂM </a:t>
            </a:r>
            <a:r>
              <a:rPr lang="en-US" sz="3200" spc="101" dirty="0">
                <a:solidFill>
                  <a:srgbClr val="FF0000"/>
                </a:solidFill>
                <a:latin typeface="Arimo Bold"/>
              </a:rPr>
              <a:t>HỌC 2022-2023</a:t>
            </a:r>
          </a:p>
        </p:txBody>
      </p:sp>
      <p:sp>
        <p:nvSpPr>
          <p:cNvPr id="20" name="Text Box 269">
            <a:extLst>
              <a:ext uri="{FF2B5EF4-FFF2-40B4-BE49-F238E27FC236}">
                <a16:creationId xmlns="" xmlns:a16="http://schemas.microsoft.com/office/drawing/2014/main" id="{746E1B4D-5F14-41EB-BA93-8EA93BD16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931" y="4111393"/>
            <a:ext cx="6045778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32/2018/TT-BGDĐT </a:t>
            </a:r>
            <a:r>
              <a:rPr lang="en-US" sz="2800" dirty="0" err="1"/>
              <a:t>ngày</a:t>
            </a:r>
            <a:r>
              <a:rPr lang="en-US" sz="2800" dirty="0"/>
              <a:t> 26/12/2018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GDĐT (</a:t>
            </a:r>
            <a:r>
              <a:rPr lang="en-US" sz="2800" dirty="0" err="1"/>
              <a:t>Chương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GDPT </a:t>
            </a:r>
            <a:r>
              <a:rPr lang="en-US" sz="2800" dirty="0" smtClean="0"/>
              <a:t>2018)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sinh</a:t>
            </a:r>
            <a:r>
              <a:rPr lang="en-US" sz="2800" dirty="0" smtClean="0"/>
              <a:t> </a:t>
            </a:r>
            <a:r>
              <a:rPr lang="en-US" sz="2800" dirty="0" err="1" smtClean="0"/>
              <a:t>khối</a:t>
            </a:r>
            <a:r>
              <a:rPr lang="en-US" sz="2800" dirty="0" smtClean="0"/>
              <a:t> 6,7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69">
            <a:extLst>
              <a:ext uri="{FF2B5EF4-FFF2-40B4-BE49-F238E27FC236}">
                <a16:creationId xmlns="" xmlns:a16="http://schemas.microsoft.com/office/drawing/2014/main" id="{F47D21DA-E928-4553-B273-CEB87284B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514" y="3095436"/>
            <a:ext cx="9246171" cy="6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alt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2645AC6-D31E-4CE5-9BB2-573783022822}"/>
              </a:ext>
            </a:extLst>
          </p:cNvPr>
          <p:cNvCxnSpPr>
            <a:cxnSpLocks/>
          </p:cNvCxnSpPr>
          <p:nvPr/>
        </p:nvCxnSpPr>
        <p:spPr>
          <a:xfrm>
            <a:off x="11658600" y="3749911"/>
            <a:ext cx="0" cy="2381250"/>
          </a:xfrm>
          <a:prstGeom prst="line">
            <a:avLst/>
          </a:prstGeom>
          <a:ln w="149225">
            <a:solidFill>
              <a:srgbClr val="4FDD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69">
            <a:extLst>
              <a:ext uri="{FF2B5EF4-FFF2-40B4-BE49-F238E27FC236}">
                <a16:creationId xmlns="" xmlns:a16="http://schemas.microsoft.com/office/drawing/2014/main" id="{2F3B5E14-430C-4BF8-950A-A0D1BD3C5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095" y="6497371"/>
            <a:ext cx="10286996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GD ĐT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 SÁCH LỚP 6,7”</a:t>
            </a:r>
          </a:p>
          <a:p>
            <a:pPr algn="ctr">
              <a:lnSpc>
                <a:spcPct val="110000"/>
              </a:lnSpc>
            </a:pP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800" b="1" i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altLang="en-US" sz="28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69">
            <a:extLst>
              <a:ext uri="{FF2B5EF4-FFF2-40B4-BE49-F238E27FC236}">
                <a16:creationId xmlns="" xmlns:a16="http://schemas.microsoft.com/office/drawing/2014/main" id="{712548C9-0B5F-42A6-A051-FCAE263F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9492" y="4171950"/>
            <a:ext cx="5586838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 err="1"/>
              <a:t>Chương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GDPT 2006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smtClean="0"/>
              <a:t>8,9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Quyết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16/2006/QĐ-BGDĐT </a:t>
            </a:r>
            <a:r>
              <a:rPr lang="en-US" sz="2800" dirty="0" err="1"/>
              <a:t>ngày</a:t>
            </a:r>
            <a:r>
              <a:rPr lang="en-US" sz="2800" dirty="0"/>
              <a:t> 05/5/2006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GDĐT 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906000" y="2400300"/>
            <a:ext cx="35052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77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B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115800" y="190500"/>
            <a:ext cx="8680631" cy="10379135"/>
            <a:chOff x="0" y="0"/>
            <a:chExt cx="8603361" cy="10286746"/>
          </a:xfrm>
        </p:grpSpPr>
        <p:sp>
          <p:nvSpPr>
            <p:cNvPr id="6" name="Freeform 6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E942F47-BFD4-43F8-88EC-B632FD64797F}"/>
              </a:ext>
            </a:extLst>
          </p:cNvPr>
          <p:cNvGrpSpPr>
            <a:grpSpLocks noChangeAspect="1"/>
          </p:cNvGrpSpPr>
          <p:nvPr/>
        </p:nvGrpSpPr>
        <p:grpSpPr>
          <a:xfrm>
            <a:off x="13975867" y="190371"/>
            <a:ext cx="4957677" cy="6679473"/>
            <a:chOff x="-2794" y="-128"/>
            <a:chExt cx="8606155" cy="10286874"/>
          </a:xfrm>
        </p:grpSpPr>
        <p:sp>
          <p:nvSpPr>
            <p:cNvPr id="19" name="Freeform 10">
              <a:extLst>
                <a:ext uri="{FF2B5EF4-FFF2-40B4-BE49-F238E27FC236}">
                  <a16:creationId xmlns="" xmlns:a16="http://schemas.microsoft.com/office/drawing/2014/main" id="{2543E844-EA90-4F56-8DFF-AACFA8CAEE5D}"/>
                </a:ext>
              </a:extLst>
            </p:cNvPr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9783" r="-97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759717"/>
              </p:ext>
            </p:extLst>
          </p:nvPr>
        </p:nvGraphicFramePr>
        <p:xfrm>
          <a:off x="609600" y="2155369"/>
          <a:ext cx="12191999" cy="6417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1355">
                  <a:extLst>
                    <a:ext uri="{9D8B030D-6E8A-4147-A177-3AD203B41FA5}">
                      <a16:colId xmlns="" xmlns:a16="http://schemas.microsoft.com/office/drawing/2014/main" val="2369325624"/>
                    </a:ext>
                  </a:extLst>
                </a:gridCol>
                <a:gridCol w="5113780">
                  <a:extLst>
                    <a:ext uri="{9D8B030D-6E8A-4147-A177-3AD203B41FA5}">
                      <a16:colId xmlns="" xmlns:a16="http://schemas.microsoft.com/office/drawing/2014/main" val="3538154346"/>
                    </a:ext>
                  </a:extLst>
                </a:gridCol>
                <a:gridCol w="1496716">
                  <a:extLst>
                    <a:ext uri="{9D8B030D-6E8A-4147-A177-3AD203B41FA5}">
                      <a16:colId xmlns="" xmlns:a16="http://schemas.microsoft.com/office/drawing/2014/main" val="1428944027"/>
                    </a:ext>
                  </a:extLst>
                </a:gridCol>
                <a:gridCol w="1496716">
                  <a:extLst>
                    <a:ext uri="{9D8B030D-6E8A-4147-A177-3AD203B41FA5}">
                      <a16:colId xmlns="" xmlns:a16="http://schemas.microsoft.com/office/drawing/2014/main" val="751689329"/>
                    </a:ext>
                  </a:extLst>
                </a:gridCol>
                <a:gridCol w="1496716">
                  <a:extLst>
                    <a:ext uri="{9D8B030D-6E8A-4147-A177-3AD203B41FA5}">
                      <a16:colId xmlns="" xmlns:a16="http://schemas.microsoft.com/office/drawing/2014/main" val="94926766"/>
                    </a:ext>
                  </a:extLst>
                </a:gridCol>
                <a:gridCol w="1496716">
                  <a:extLst>
                    <a:ext uri="{9D8B030D-6E8A-4147-A177-3AD203B41FA5}">
                      <a16:colId xmlns="" xmlns:a16="http://schemas.microsoft.com/office/drawing/2014/main" val="3212998578"/>
                    </a:ext>
                  </a:extLst>
                </a:gridCol>
              </a:tblGrid>
              <a:tr h="10086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TT</a:t>
                      </a:r>
                      <a:endParaRPr lang="en-US" sz="3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3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sách</a:t>
                      </a:r>
                      <a:endParaRPr lang="en-US" sz="3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2021</a:t>
                      </a:r>
                      <a:endParaRPr lang="en-US" sz="3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Lớp</a:t>
                      </a:r>
                      <a:r>
                        <a:rPr lang="en-US" sz="3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6</a:t>
                      </a:r>
                      <a:endParaRPr lang="en-US" sz="3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en-US" sz="3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Lớp</a:t>
                      </a:r>
                      <a:r>
                        <a:rPr lang="en-US" sz="3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7</a:t>
                      </a:r>
                      <a:endParaRPr lang="en-US" sz="3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9883450"/>
                  </a:ext>
                </a:extLst>
              </a:tr>
              <a:tr h="1099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Tiếng</a:t>
                      </a:r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Anh</a:t>
                      </a:r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( </a:t>
                      </a:r>
                      <a:r>
                        <a:rPr lang="en-US" sz="3200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</a:t>
                      </a:r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-Learn Smart World)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96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14.60%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101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15.30%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2255286"/>
                  </a:ext>
                </a:extLst>
              </a:tr>
              <a:tr h="1099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Tiếng Anh (Global Success)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510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77.40%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492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74.70%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5688957"/>
                  </a:ext>
                </a:extLst>
              </a:tr>
              <a:tr h="1099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Tiếng Anh (English Discovery)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37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5.60%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54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8.20%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2827880"/>
                  </a:ext>
                </a:extLst>
              </a:tr>
              <a:tr h="10086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Tiếng Anh (Friends Plus)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2.40%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0.90%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9639492"/>
                  </a:ext>
                </a:extLst>
              </a:tr>
              <a:tr h="1099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Tiếng Anh (Explore English)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en-US" sz="32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0.90%</a:t>
                      </a:r>
                      <a:endParaRPr lang="en-US" sz="32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635067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317857"/>
              </p:ext>
            </p:extLst>
          </p:nvPr>
        </p:nvGraphicFramePr>
        <p:xfrm>
          <a:off x="1428448" y="585039"/>
          <a:ext cx="990922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9228">
                  <a:extLst>
                    <a:ext uri="{9D8B030D-6E8A-4147-A177-3AD203B41FA5}">
                      <a16:colId xmlns="" xmlns:a16="http://schemas.microsoft.com/office/drawing/2014/main" val="379988836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en-US" sz="3200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1800"/>
                        </a:spcAft>
                      </a:pPr>
                      <a:r>
                        <a:rPr lang="en-US" sz="3200" dirty="0" smtClean="0">
                          <a:solidFill>
                            <a:srgbClr val="FFFF00"/>
                          </a:solidFill>
                        </a:rPr>
                        <a:t>THỐNG KÊ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</a:rPr>
                        <a:t> CÁC BỘ SÁCH TIẾNG ANH LỚP 6-7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926584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068" y="3903012"/>
            <a:ext cx="15904454" cy="3470063"/>
          </a:xfrm>
          <a:prstGeom prst="rect">
            <a:avLst/>
          </a:prstGeom>
        </p:spPr>
      </p:pic>
      <p:sp>
        <p:nvSpPr>
          <p:cNvPr id="4" name="mmprod_title">
            <a:extLst>
              <a:ext uri="{FF2B5EF4-FFF2-40B4-BE49-F238E27FC236}">
                <a16:creationId xmlns="" xmlns:a16="http://schemas.microsoft.com/office/drawing/2014/main" id="{2836833A-AB09-479C-9E40-2A671C7B063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133600" y="1714500"/>
            <a:ext cx="13517006" cy="1215495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0FDA03C-0E7E-4A3C-AD76-3B92DE3B758F}"/>
              </a:ext>
            </a:extLst>
          </p:cNvPr>
          <p:cNvGrpSpPr/>
          <p:nvPr/>
        </p:nvGrpSpPr>
        <p:grpSpPr>
          <a:xfrm>
            <a:off x="1905000" y="2476500"/>
            <a:ext cx="13106400" cy="7333505"/>
            <a:chOff x="6451670" y="3782652"/>
            <a:chExt cx="4980903" cy="6027353"/>
          </a:xfrm>
        </p:grpSpPr>
        <p:pic>
          <p:nvPicPr>
            <p:cNvPr id="19" name="Picture 12">
              <a:extLst>
                <a:ext uri="{FF2B5EF4-FFF2-40B4-BE49-F238E27FC236}">
                  <a16:creationId xmlns="" xmlns:a16="http://schemas.microsoft.com/office/drawing/2014/main" id="{B9879DA2-6235-47A8-BA8D-4459CF0E4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91663">
              <a:off x="6451670" y="3782652"/>
              <a:ext cx="4980903" cy="6027353"/>
            </a:xfrm>
            <a:prstGeom prst="rect">
              <a:avLst/>
            </a:prstGeom>
          </p:spPr>
        </p:pic>
        <p:sp>
          <p:nvSpPr>
            <p:cNvPr id="20" name="mmprod_title">
              <a:extLst>
                <a:ext uri="{FF2B5EF4-FFF2-40B4-BE49-F238E27FC236}">
                  <a16:creationId xmlns="" xmlns:a16="http://schemas.microsoft.com/office/drawing/2014/main" id="{6F664A76-6463-4255-B1D9-260226A8A586}"/>
                </a:ext>
              </a:extLst>
            </p:cNvPr>
            <p:cNvSpPr txBox="1">
              <a:spLocks/>
            </p:cNvSpPr>
            <p:nvPr>
              <p:custDataLst>
                <p:tags r:id="rId2"/>
              </p:custDataLst>
            </p:nvPr>
          </p:nvSpPr>
          <p:spPr>
            <a:xfrm rot="204979">
              <a:off x="6766786" y="4162073"/>
              <a:ext cx="4343400" cy="4828907"/>
            </a:xfrm>
            <a:prstGeom prst="rect">
              <a:avLst/>
            </a:prstGeom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wrap="square" lIns="0" tIns="0" rIns="0" bIns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457200" indent="-457200" algn="just">
                <a:lnSpc>
                  <a:spcPct val="130000"/>
                </a:lnSpc>
                <a:spcAft>
                  <a:spcPts val="2400"/>
                </a:spcAft>
                <a:buClr>
                  <a:srgbClr val="FF0000"/>
                </a:buClr>
                <a:buFont typeface="Wingdings" panose="05000000000000000000" pitchFamily="2" charset="2"/>
                <a:buChar char="ü"/>
              </a:pPr>
              <a:endParaRPr lang="en-US" sz="3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spcAft>
                  <a:spcPts val="2400"/>
                </a:spcAft>
                <a:buClr>
                  <a:srgbClr val="FF0000"/>
                </a:buClr>
                <a:buFont typeface="Wingdings" panose="05000000000000000000" pitchFamily="2" charset="2"/>
                <a:buChar char="ü"/>
              </a:pP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huấn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khai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dạy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kỹ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phối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kỹ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lẻ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spcAft>
                  <a:spcPts val="2400"/>
                </a:spcAft>
                <a:buClr>
                  <a:srgbClr val="FF0000"/>
                </a:buClr>
                <a:buFont typeface="Wingdings" panose="05000000000000000000" pitchFamily="2" charset="2"/>
                <a:buChar char="ü"/>
              </a:pP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giảng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dạy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dự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spcAft>
                  <a:spcPts val="2400"/>
                </a:spcAft>
                <a:buClr>
                  <a:srgbClr val="FF0000"/>
                </a:buClr>
                <a:buFont typeface="Wingdings" panose="05000000000000000000" pitchFamily="2" charset="2"/>
                <a:buChar char="ü"/>
              </a:pP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kỹ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endParaRPr lang="en-US" sz="3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spcAft>
                  <a:spcPts val="2400"/>
                </a:spcAft>
                <a:buClr>
                  <a:srgbClr val="FF0000"/>
                </a:buClr>
                <a:buFont typeface="Wingdings" panose="05000000000000000000" pitchFamily="2" charset="2"/>
                <a:buChar char="ü"/>
              </a:pP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ma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kỳ</a:t>
              </a:r>
              <a:endParaRPr lang="en-US" sz="3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spcAft>
                  <a:spcPts val="2400"/>
                </a:spcAft>
                <a:buClr>
                  <a:srgbClr val="FF0000"/>
                </a:buClr>
                <a:buFont typeface="Wingdings" panose="05000000000000000000" pitchFamily="2" charset="2"/>
                <a:buChar char="ü"/>
              </a:pP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chuyên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dạy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bổ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huyện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76773"/>
              </p:ext>
            </p:extLst>
          </p:nvPr>
        </p:nvGraphicFramePr>
        <p:xfrm>
          <a:off x="3048000" y="1079500"/>
          <a:ext cx="10668000" cy="1029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0">
                  <a:extLst>
                    <a:ext uri="{9D8B030D-6E8A-4147-A177-3AD203B41FA5}">
                      <a16:colId xmlns="" xmlns:a16="http://schemas.microsoft.com/office/drawing/2014/main" val="1309989392"/>
                    </a:ext>
                  </a:extLst>
                </a:gridCol>
              </a:tblGrid>
              <a:tr h="102949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CÔNG</a:t>
                      </a:r>
                      <a:r>
                        <a:rPr lang="en-US" sz="4000" baseline="0" dirty="0" smtClean="0"/>
                        <a:t> TÁC CHUYÊN MÔN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0359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90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068" y="3903012"/>
            <a:ext cx="15904454" cy="34700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948362A-533A-4953-B31C-322DE80072AA}"/>
              </a:ext>
            </a:extLst>
          </p:cNvPr>
          <p:cNvGrpSpPr/>
          <p:nvPr/>
        </p:nvGrpSpPr>
        <p:grpSpPr>
          <a:xfrm>
            <a:off x="2442201" y="2987274"/>
            <a:ext cx="10599950" cy="6804426"/>
            <a:chOff x="4594785" y="4050040"/>
            <a:chExt cx="5413720" cy="6264858"/>
          </a:xfrm>
        </p:grpSpPr>
        <p:pic>
          <p:nvPicPr>
            <p:cNvPr id="15" name="Picture 10">
              <a:extLst>
                <a:ext uri="{FF2B5EF4-FFF2-40B4-BE49-F238E27FC236}">
                  <a16:creationId xmlns="" xmlns:a16="http://schemas.microsoft.com/office/drawing/2014/main" id="{DADD4D15-5202-48BC-8E0C-08C62CF13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90000"/>
            </a:blip>
            <a:srcRect/>
            <a:stretch>
              <a:fillRect/>
            </a:stretch>
          </p:blipFill>
          <p:spPr>
            <a:xfrm rot="-5575515">
              <a:off x="4949056" y="9155656"/>
              <a:ext cx="804971" cy="1513514"/>
            </a:xfrm>
            <a:prstGeom prst="rect">
              <a:avLst/>
            </a:prstGeom>
          </p:spPr>
        </p:pic>
        <p:pic>
          <p:nvPicPr>
            <p:cNvPr id="14" name="Picture 9">
              <a:extLst>
                <a:ext uri="{FF2B5EF4-FFF2-40B4-BE49-F238E27FC236}">
                  <a16:creationId xmlns="" xmlns:a16="http://schemas.microsoft.com/office/drawing/2014/main" id="{8808CEBF-917C-4545-8FF9-0D0A22525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90000"/>
            </a:blip>
            <a:srcRect/>
            <a:stretch>
              <a:fillRect/>
            </a:stretch>
          </p:blipFill>
          <p:spPr>
            <a:xfrm>
              <a:off x="8073094" y="4050040"/>
              <a:ext cx="1935411" cy="822550"/>
            </a:xfrm>
            <a:prstGeom prst="rect">
              <a:avLst/>
            </a:prstGeom>
          </p:spPr>
        </p:pic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553472"/>
              </p:ext>
            </p:extLst>
          </p:nvPr>
        </p:nvGraphicFramePr>
        <p:xfrm>
          <a:off x="3048000" y="1079499"/>
          <a:ext cx="12192000" cy="951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4181327671"/>
                    </a:ext>
                  </a:extLst>
                </a:gridCol>
              </a:tblGrid>
              <a:tr h="95107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Kết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quả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học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sinh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giỏi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3845808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626911"/>
              </p:ext>
            </p:extLst>
          </p:nvPr>
        </p:nvGraphicFramePr>
        <p:xfrm>
          <a:off x="838202" y="2400304"/>
          <a:ext cx="15392395" cy="6954828"/>
        </p:xfrm>
        <a:graphic>
          <a:graphicData uri="http://schemas.openxmlformats.org/drawingml/2006/table">
            <a:tbl>
              <a:tblPr/>
              <a:tblGrid>
                <a:gridCol w="2895598">
                  <a:extLst>
                    <a:ext uri="{9D8B030D-6E8A-4147-A177-3AD203B41FA5}">
                      <a16:colId xmlns="" xmlns:a16="http://schemas.microsoft.com/office/drawing/2014/main" val="77599134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1265457759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455326700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74039391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218157302"/>
                    </a:ext>
                  </a:extLst>
                </a:gridCol>
                <a:gridCol w="854445">
                  <a:extLst>
                    <a:ext uri="{9D8B030D-6E8A-4147-A177-3AD203B41FA5}">
                      <a16:colId xmlns="" xmlns:a16="http://schemas.microsoft.com/office/drawing/2014/main" val="1382573360"/>
                    </a:ext>
                  </a:extLst>
                </a:gridCol>
                <a:gridCol w="993295">
                  <a:extLst>
                    <a:ext uri="{9D8B030D-6E8A-4147-A177-3AD203B41FA5}">
                      <a16:colId xmlns="" xmlns:a16="http://schemas.microsoft.com/office/drawing/2014/main" val="964881875"/>
                    </a:ext>
                  </a:extLst>
                </a:gridCol>
                <a:gridCol w="993295">
                  <a:extLst>
                    <a:ext uri="{9D8B030D-6E8A-4147-A177-3AD203B41FA5}">
                      <a16:colId xmlns="" xmlns:a16="http://schemas.microsoft.com/office/drawing/2014/main" val="2347485092"/>
                    </a:ext>
                  </a:extLst>
                </a:gridCol>
                <a:gridCol w="993295">
                  <a:extLst>
                    <a:ext uri="{9D8B030D-6E8A-4147-A177-3AD203B41FA5}">
                      <a16:colId xmlns="" xmlns:a16="http://schemas.microsoft.com/office/drawing/2014/main" val="369824579"/>
                    </a:ext>
                  </a:extLst>
                </a:gridCol>
                <a:gridCol w="993295">
                  <a:extLst>
                    <a:ext uri="{9D8B030D-6E8A-4147-A177-3AD203B41FA5}">
                      <a16:colId xmlns="" xmlns:a16="http://schemas.microsoft.com/office/drawing/2014/main" val="1896250703"/>
                    </a:ext>
                  </a:extLst>
                </a:gridCol>
                <a:gridCol w="993295">
                  <a:extLst>
                    <a:ext uri="{9D8B030D-6E8A-4147-A177-3AD203B41FA5}">
                      <a16:colId xmlns="" xmlns:a16="http://schemas.microsoft.com/office/drawing/2014/main" val="676808897"/>
                    </a:ext>
                  </a:extLst>
                </a:gridCol>
                <a:gridCol w="993295">
                  <a:extLst>
                    <a:ext uri="{9D8B030D-6E8A-4147-A177-3AD203B41FA5}">
                      <a16:colId xmlns="" xmlns:a16="http://schemas.microsoft.com/office/drawing/2014/main" val="1842200076"/>
                    </a:ext>
                  </a:extLst>
                </a:gridCol>
                <a:gridCol w="993295">
                  <a:extLst>
                    <a:ext uri="{9D8B030D-6E8A-4147-A177-3AD203B41FA5}">
                      <a16:colId xmlns="" xmlns:a16="http://schemas.microsoft.com/office/drawing/2014/main" val="4262073205"/>
                    </a:ext>
                  </a:extLst>
                </a:gridCol>
                <a:gridCol w="1412687">
                  <a:extLst>
                    <a:ext uri="{9D8B030D-6E8A-4147-A177-3AD203B41FA5}">
                      <a16:colId xmlns="" xmlns:a16="http://schemas.microsoft.com/office/drawing/2014/main" val="634632025"/>
                    </a:ext>
                  </a:extLst>
                </a:gridCol>
              </a:tblGrid>
              <a:tr h="704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Quận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Huyện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Anh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Nhật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Pháp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>
                        <a:spcAft>
                          <a:spcPts val="1800"/>
                        </a:spcAft>
                      </a:pPr>
                      <a:r>
                        <a:rPr lang="en-US" sz="2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Tổng</a:t>
                      </a:r>
                      <a:endParaRPr lang="en-US" sz="2400" b="1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>
                        <a:spcAft>
                          <a:spcPts val="1800"/>
                        </a:spcAft>
                      </a:pPr>
                      <a:r>
                        <a:rPr lang="en-US" sz="24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i="0" u="none" strike="noStrike" baseline="0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hợp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0820198"/>
                  </a:ext>
                </a:extLst>
              </a:tr>
              <a:tr h="721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Nhất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Nhì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Nhất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Nhì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Nhất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Nhì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spcAft>
                          <a:spcPts val="1800"/>
                        </a:spcAft>
                      </a:pPr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7065048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Đống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Đa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(15)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2545760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Kiếm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(14)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8466165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Cầu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Giấy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(11)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5979236"/>
                  </a:ext>
                </a:extLst>
              </a:tr>
              <a:tr h="5494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Ba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Đình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(12)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7144192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Tây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Hồ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(10)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0385895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Thanh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Xuân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(15)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3224123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vi-VN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Hai Bà </a:t>
                      </a:r>
                      <a:r>
                        <a:rPr lang="vi-VN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Trưng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(8)</a:t>
                      </a:r>
                      <a:endParaRPr lang="vi-VN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3902397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Nam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Liêm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(10)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3103485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Hoàng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Mai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(10)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7699964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Long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Biên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(10)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3479855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Bắc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Liêm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(10)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56747303"/>
                  </a:ext>
                </a:extLst>
              </a:tr>
              <a:tr h="452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Hà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Đông</a:t>
                      </a:r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(9)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42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22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23719"/>
              </p:ext>
            </p:extLst>
          </p:nvPr>
        </p:nvGraphicFramePr>
        <p:xfrm>
          <a:off x="2514599" y="1079500"/>
          <a:ext cx="11353799" cy="86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3799">
                  <a:extLst>
                    <a:ext uri="{9D8B030D-6E8A-4147-A177-3AD203B41FA5}">
                      <a16:colId xmlns="" xmlns:a16="http://schemas.microsoft.com/office/drawing/2014/main" val="754941891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KẾT</a:t>
                      </a:r>
                      <a:r>
                        <a:rPr lang="en-US" sz="4000" baseline="0" dirty="0" smtClean="0"/>
                        <a:t> QUẢ HỌC SINH GIỎI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1628846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225049"/>
              </p:ext>
            </p:extLst>
          </p:nvPr>
        </p:nvGraphicFramePr>
        <p:xfrm>
          <a:off x="2209798" y="1943101"/>
          <a:ext cx="12115801" cy="7792651"/>
        </p:xfrm>
        <a:graphic>
          <a:graphicData uri="http://schemas.openxmlformats.org/drawingml/2006/table">
            <a:tbl>
              <a:tblPr/>
              <a:tblGrid>
                <a:gridCol w="3059536">
                  <a:extLst>
                    <a:ext uri="{9D8B030D-6E8A-4147-A177-3AD203B41FA5}">
                      <a16:colId xmlns="" xmlns:a16="http://schemas.microsoft.com/office/drawing/2014/main" val="116120683"/>
                    </a:ext>
                  </a:extLst>
                </a:gridCol>
                <a:gridCol w="874154">
                  <a:extLst>
                    <a:ext uri="{9D8B030D-6E8A-4147-A177-3AD203B41FA5}">
                      <a16:colId xmlns="" xmlns:a16="http://schemas.microsoft.com/office/drawing/2014/main" val="2090371736"/>
                    </a:ext>
                  </a:extLst>
                </a:gridCol>
                <a:gridCol w="874154">
                  <a:extLst>
                    <a:ext uri="{9D8B030D-6E8A-4147-A177-3AD203B41FA5}">
                      <a16:colId xmlns="" xmlns:a16="http://schemas.microsoft.com/office/drawing/2014/main" val="2130285153"/>
                    </a:ext>
                  </a:extLst>
                </a:gridCol>
                <a:gridCol w="874154">
                  <a:extLst>
                    <a:ext uri="{9D8B030D-6E8A-4147-A177-3AD203B41FA5}">
                      <a16:colId xmlns="" xmlns:a16="http://schemas.microsoft.com/office/drawing/2014/main" val="3735289662"/>
                    </a:ext>
                  </a:extLst>
                </a:gridCol>
                <a:gridCol w="1223816">
                  <a:extLst>
                    <a:ext uri="{9D8B030D-6E8A-4147-A177-3AD203B41FA5}">
                      <a16:colId xmlns="" xmlns:a16="http://schemas.microsoft.com/office/drawing/2014/main" val="3239546020"/>
                    </a:ext>
                  </a:extLst>
                </a:gridCol>
                <a:gridCol w="874154">
                  <a:extLst>
                    <a:ext uri="{9D8B030D-6E8A-4147-A177-3AD203B41FA5}">
                      <a16:colId xmlns="" xmlns:a16="http://schemas.microsoft.com/office/drawing/2014/main" val="1354970913"/>
                    </a:ext>
                  </a:extLst>
                </a:gridCol>
                <a:gridCol w="1136401">
                  <a:extLst>
                    <a:ext uri="{9D8B030D-6E8A-4147-A177-3AD203B41FA5}">
                      <a16:colId xmlns="" xmlns:a16="http://schemas.microsoft.com/office/drawing/2014/main" val="2556693563"/>
                    </a:ext>
                  </a:extLst>
                </a:gridCol>
                <a:gridCol w="961569">
                  <a:extLst>
                    <a:ext uri="{9D8B030D-6E8A-4147-A177-3AD203B41FA5}">
                      <a16:colId xmlns="" xmlns:a16="http://schemas.microsoft.com/office/drawing/2014/main" val="1861180215"/>
                    </a:ext>
                  </a:extLst>
                </a:gridCol>
                <a:gridCol w="1136401">
                  <a:extLst>
                    <a:ext uri="{9D8B030D-6E8A-4147-A177-3AD203B41FA5}">
                      <a16:colId xmlns="" xmlns:a16="http://schemas.microsoft.com/office/drawing/2014/main" val="1983397165"/>
                    </a:ext>
                  </a:extLst>
                </a:gridCol>
                <a:gridCol w="1101462">
                  <a:extLst>
                    <a:ext uri="{9D8B030D-6E8A-4147-A177-3AD203B41FA5}">
                      <a16:colId xmlns="" xmlns:a16="http://schemas.microsoft.com/office/drawing/2014/main" val="2692560757"/>
                    </a:ext>
                  </a:extLst>
                </a:gridCol>
              </a:tblGrid>
              <a:tr h="6095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Quận</a:t>
                      </a:r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Huyện</a:t>
                      </a:r>
                      <a:endParaRPr lang="en-US" sz="28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Anh</a:t>
                      </a:r>
                      <a:endParaRPr lang="en-US" sz="28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Nhật</a:t>
                      </a:r>
                      <a:endParaRPr lang="en-US" sz="28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732382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Nhất</a:t>
                      </a:r>
                      <a:endParaRPr lang="en-US" sz="28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Nhì</a:t>
                      </a:r>
                      <a:endParaRPr lang="en-US" sz="28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Ba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KK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Nhất</a:t>
                      </a:r>
                      <a:endParaRPr lang="en-US" sz="28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Nhì</a:t>
                      </a:r>
                      <a:endParaRPr lang="en-US" sz="28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Ba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KK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Tổng</a:t>
                      </a:r>
                      <a:r>
                        <a:rPr lang="en-US" sz="2800" b="1" i="0" u="none" strike="noStrike" baseline="0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hợp</a:t>
                      </a:r>
                      <a:endParaRPr lang="en-US" sz="2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7441129"/>
                  </a:ext>
                </a:extLst>
              </a:tr>
              <a:tr h="4136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Đông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Anh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8509041"/>
                  </a:ext>
                </a:extLst>
              </a:tr>
              <a:tr h="452645">
                <a:tc>
                  <a:txBody>
                    <a:bodyPr/>
                    <a:lstStyle/>
                    <a:p>
                      <a:pPr algn="ctr" fontAlgn="b"/>
                      <a:r>
                        <a:rPr lang="vi-VN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Sóc Sơn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4755314"/>
                  </a:ext>
                </a:extLst>
              </a:tr>
              <a:tr h="382547">
                <a:tc>
                  <a:txBody>
                    <a:bodyPr/>
                    <a:lstStyle/>
                    <a:p>
                      <a:pPr algn="ctr" fontAlgn="b"/>
                      <a:r>
                        <a:rPr lang="vi-VN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Sơn Tây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0253043"/>
                  </a:ext>
                </a:extLst>
              </a:tr>
              <a:tr h="387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Thanh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Oai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1232919"/>
                  </a:ext>
                </a:extLst>
              </a:tr>
              <a:tr h="466761">
                <a:tc>
                  <a:txBody>
                    <a:bodyPr/>
                    <a:lstStyle/>
                    <a:p>
                      <a:pPr algn="ctr" fontAlgn="b"/>
                      <a:r>
                        <a:rPr lang="vi-VN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Đan Phượng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3355537"/>
                  </a:ext>
                </a:extLst>
              </a:tr>
              <a:tr h="528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Thạch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Thất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97798785"/>
                  </a:ext>
                </a:extLst>
              </a:tr>
              <a:tr h="452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Gia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Lâm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88172553"/>
                  </a:ext>
                </a:extLst>
              </a:tr>
              <a:tr h="528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Phú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Xuyên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5979367"/>
                  </a:ext>
                </a:extLst>
              </a:tr>
              <a:tr h="528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Thanh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Trì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0831938"/>
                  </a:ext>
                </a:extLst>
              </a:tr>
              <a:tr h="5001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Ba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Vì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6030106"/>
                  </a:ext>
                </a:extLst>
              </a:tr>
              <a:tr h="480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Mê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Linh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3572813"/>
                  </a:ext>
                </a:extLst>
              </a:tr>
              <a:tr h="543649">
                <a:tc>
                  <a:txBody>
                    <a:bodyPr/>
                    <a:lstStyle/>
                    <a:p>
                      <a:pPr algn="ctr" fontAlgn="b"/>
                      <a:r>
                        <a:rPr lang="vi-VN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Thường Tín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4456399"/>
                  </a:ext>
                </a:extLst>
              </a:tr>
              <a:tr h="5331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Ứng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Hòa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501385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836252"/>
              </p:ext>
            </p:extLst>
          </p:nvPr>
        </p:nvGraphicFramePr>
        <p:xfrm>
          <a:off x="14706600" y="3314701"/>
          <a:ext cx="2286000" cy="3066441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3532933276"/>
                    </a:ext>
                  </a:extLst>
                </a:gridCol>
              </a:tblGrid>
              <a:tr h="685799">
                <a:tc>
                  <a:txBody>
                    <a:bodyPr/>
                    <a:lstStyle/>
                    <a:p>
                      <a:pPr algn="l" fontAlgn="b"/>
                      <a:r>
                        <a:rPr lang="vi-VN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Chương Mỹ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014919"/>
                  </a:ext>
                </a:extLst>
              </a:tr>
              <a:tr h="72257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Mỹ Đức</a:t>
                      </a: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6524706"/>
                  </a:ext>
                </a:extLst>
              </a:tr>
              <a:tr h="82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Phúc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Thọ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4327103"/>
                  </a:ext>
                </a:extLst>
              </a:tr>
              <a:tr h="833172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Quốc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Oai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5" marR="8945" marT="89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8214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79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513367"/>
              </p:ext>
            </p:extLst>
          </p:nvPr>
        </p:nvGraphicFramePr>
        <p:xfrm>
          <a:off x="838199" y="3238500"/>
          <a:ext cx="8001000" cy="5966557"/>
        </p:xfrm>
        <a:graphic>
          <a:graphicData uri="http://schemas.openxmlformats.org/drawingml/2006/table">
            <a:tbl>
              <a:tblPr/>
              <a:tblGrid>
                <a:gridCol w="696951">
                  <a:extLst>
                    <a:ext uri="{9D8B030D-6E8A-4147-A177-3AD203B41FA5}">
                      <a16:colId xmlns="" xmlns:a16="http://schemas.microsoft.com/office/drawing/2014/main" val="734992853"/>
                    </a:ext>
                  </a:extLst>
                </a:gridCol>
                <a:gridCol w="3720268">
                  <a:extLst>
                    <a:ext uri="{9D8B030D-6E8A-4147-A177-3AD203B41FA5}">
                      <a16:colId xmlns="" xmlns:a16="http://schemas.microsoft.com/office/drawing/2014/main" val="2681310985"/>
                    </a:ext>
                  </a:extLst>
                </a:gridCol>
                <a:gridCol w="1750219">
                  <a:extLst>
                    <a:ext uri="{9D8B030D-6E8A-4147-A177-3AD203B41FA5}">
                      <a16:colId xmlns="" xmlns:a16="http://schemas.microsoft.com/office/drawing/2014/main" val="2720901210"/>
                    </a:ext>
                  </a:extLst>
                </a:gridCol>
                <a:gridCol w="1833562">
                  <a:extLst>
                    <a:ext uri="{9D8B030D-6E8A-4147-A177-3AD203B41FA5}">
                      <a16:colId xmlns="" xmlns:a16="http://schemas.microsoft.com/office/drawing/2014/main" val="1671016753"/>
                    </a:ext>
                  </a:extLst>
                </a:gridCol>
              </a:tblGrid>
              <a:tr h="961928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chí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thống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kê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endParaRPr lang="en-US" sz="3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vi-VN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lượng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Tỉ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lệ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146700"/>
                  </a:ext>
                </a:extLst>
              </a:tr>
              <a:tr h="555518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 dưới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9554049"/>
                  </a:ext>
                </a:extLst>
              </a:tr>
              <a:tr h="1100395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 từ 5 đến dưới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27964720"/>
                  </a:ext>
                </a:extLst>
              </a:tr>
              <a:tr h="1100395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 từ 10 đến dưới 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838959"/>
                  </a:ext>
                </a:extLst>
              </a:tr>
              <a:tr h="961928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từ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14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đến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83913541"/>
                  </a:ext>
                </a:extLst>
              </a:tr>
              <a:tr h="555518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trên</a:t>
                      </a:r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12421016"/>
                  </a:ext>
                </a:extLst>
              </a:tr>
              <a:tr h="555518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Tổng số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3987006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703443"/>
              </p:ext>
            </p:extLst>
          </p:nvPr>
        </p:nvGraphicFramePr>
        <p:xfrm>
          <a:off x="9067800" y="3238501"/>
          <a:ext cx="8077200" cy="6019798"/>
        </p:xfrm>
        <a:graphic>
          <a:graphicData uri="http://schemas.openxmlformats.org/drawingml/2006/table">
            <a:tbl>
              <a:tblPr/>
              <a:tblGrid>
                <a:gridCol w="526954">
                  <a:extLst>
                    <a:ext uri="{9D8B030D-6E8A-4147-A177-3AD203B41FA5}">
                      <a16:colId xmlns="" xmlns:a16="http://schemas.microsoft.com/office/drawing/2014/main" val="1933748875"/>
                    </a:ext>
                  </a:extLst>
                </a:gridCol>
                <a:gridCol w="3511646">
                  <a:extLst>
                    <a:ext uri="{9D8B030D-6E8A-4147-A177-3AD203B41FA5}">
                      <a16:colId xmlns="" xmlns:a16="http://schemas.microsoft.com/office/drawing/2014/main" val="3858523552"/>
                    </a:ext>
                  </a:extLst>
                </a:gridCol>
                <a:gridCol w="1535576">
                  <a:extLst>
                    <a:ext uri="{9D8B030D-6E8A-4147-A177-3AD203B41FA5}">
                      <a16:colId xmlns="" xmlns:a16="http://schemas.microsoft.com/office/drawing/2014/main" val="4291164353"/>
                    </a:ext>
                  </a:extLst>
                </a:gridCol>
                <a:gridCol w="2503024">
                  <a:extLst>
                    <a:ext uri="{9D8B030D-6E8A-4147-A177-3AD203B41FA5}">
                      <a16:colId xmlns="" xmlns:a16="http://schemas.microsoft.com/office/drawing/2014/main" val="1551089190"/>
                    </a:ext>
                  </a:extLst>
                </a:gridCol>
              </a:tblGrid>
              <a:tr h="1242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chí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thống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kê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Số lượng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Tỉ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lệ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124322"/>
                  </a:ext>
                </a:extLst>
              </a:tr>
              <a:tr h="546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 dưới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51323461"/>
                  </a:ext>
                </a:extLst>
              </a:tr>
              <a:tr h="1081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 từ 5 đến dưới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19061303"/>
                  </a:ext>
                </a:extLst>
              </a:tr>
              <a:tr h="10815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 từ 10 đến dưới 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18152844"/>
                  </a:ext>
                </a:extLst>
              </a:tr>
              <a:tr h="976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từ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14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đến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55766290"/>
                  </a:ext>
                </a:extLst>
              </a:tr>
              <a:tr h="546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trên</a:t>
                      </a:r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1.45%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3130900"/>
                  </a:ext>
                </a:extLst>
              </a:tr>
              <a:tr h="546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Tổng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1498433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926856"/>
              </p:ext>
            </p:extLst>
          </p:nvPr>
        </p:nvGraphicFramePr>
        <p:xfrm>
          <a:off x="3048000" y="647700"/>
          <a:ext cx="12192000" cy="10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3205584599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</a:rPr>
                        <a:t>THỐNG</a:t>
                      </a:r>
                      <a:r>
                        <a:rPr lang="en-US" sz="4000" baseline="0" dirty="0" smtClean="0">
                          <a:solidFill>
                            <a:srgbClr val="FF0000"/>
                          </a:solidFill>
                        </a:rPr>
                        <a:t> KÊ HSG 3 MÔN NGOẠI NGỮ  NHẬT – PHÁP - ANH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371178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743200" y="2028043"/>
            <a:ext cx="311785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NHẬT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1430000" y="2028043"/>
            <a:ext cx="31115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PHÁP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269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211713"/>
              </p:ext>
            </p:extLst>
          </p:nvPr>
        </p:nvGraphicFramePr>
        <p:xfrm>
          <a:off x="2057399" y="2857500"/>
          <a:ext cx="14401800" cy="5867400"/>
        </p:xfrm>
        <a:graphic>
          <a:graphicData uri="http://schemas.openxmlformats.org/drawingml/2006/table">
            <a:tbl>
              <a:tblPr/>
              <a:tblGrid>
                <a:gridCol w="822227"/>
                <a:gridCol w="6475027"/>
                <a:gridCol w="3198974"/>
                <a:gridCol w="3905572"/>
              </a:tblGrid>
              <a:tr h="838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lang="en-US" sz="4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chí</a:t>
                      </a:r>
                      <a:r>
                        <a:rPr lang="en-US" sz="4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thống</a:t>
                      </a:r>
                      <a:r>
                        <a:rPr lang="en-US" sz="4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kê</a:t>
                      </a:r>
                      <a:endParaRPr lang="en-US" sz="4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4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Số lượng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Tỉ</a:t>
                      </a:r>
                      <a:r>
                        <a:rPr lang="en-US" sz="4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lệ</a:t>
                      </a:r>
                      <a:endParaRPr lang="en-US" sz="4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 dưới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 từ 5 đến dưới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 từ 10 đến dưới 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từ</a:t>
                      </a: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14 </a:t>
                      </a:r>
                      <a:r>
                        <a:rPr lang="en-US" sz="4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đến</a:t>
                      </a: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trên</a:t>
                      </a: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Tổng</a:t>
                      </a:r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149427"/>
              </p:ext>
            </p:extLst>
          </p:nvPr>
        </p:nvGraphicFramePr>
        <p:xfrm>
          <a:off x="3048000" y="1079500"/>
          <a:ext cx="121920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/>
              </a:tblGrid>
              <a:tr h="1016000">
                <a:tc>
                  <a:txBody>
                    <a:bodyPr/>
                    <a:lstStyle/>
                    <a:p>
                      <a:pPr algn="ctr"/>
                      <a:endParaRPr lang="en-US" sz="4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THỐNG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</a:rPr>
                        <a:t> KÊ ĐIỂM HSG MÔN TIẾNG ANH</a:t>
                      </a:r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5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1"/>
  <p:tag name="MMPROD_ABSOLUTEPOSITIONID" val="100"/>
  <p:tag name="MMPROD_LASTVALUES" val="&lt;ChangeData&gt;&lt;Text&gt;&lt;![CDATA[Các nguyên tử có xu hướng liên kết với nhau để đạt đến cấu hình electron bền vững của khí hiếm gần nhất. Đúng hay sai?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73&quot;/&gt;&lt;lineCharCount val=&quot;45&quot;/&gt;&lt;/TableIndex&gt;&lt;/ShapeTextInfo&gt;"/>
  <p:tag name="HTML_SHAPEINFO" val="&lt;ThreeDShapeInfo&gt;&lt;uuid val=&quot;100&quot;/&gt;&lt;isInvalidForFieldText val=&quot;0&quot;/&gt;&lt;Image&gt;&lt;filename val=&quot;C:\Users\MYPC~1\AppData\Local\Temp\PR\data\asimages\{0AA8CB0B-82BC-4723-8BF7-9E5524868B48}_3.png&quot;/&gt;&lt;left val=&quot;44&quot;/&gt;&lt;top val=&quot;58&quot;/&gt;&lt;width val=&quot;887&quot;/&gt;&lt;height val=&quot;8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1"/>
  <p:tag name="MMPROD_ABSOLUTEPOSITIONID" val="100"/>
  <p:tag name="MMPROD_LASTVALUES" val="&lt;ChangeData&gt;&lt;Text&gt;&lt;![CDATA[Các nguyên tử có xu hướng liên kết với nhau để đạt đến cấu hình electron bền vững của khí hiếm gần nhất. Đúng hay sai?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73&quot;/&gt;&lt;lineCharCount val=&quot;45&quot;/&gt;&lt;/TableIndex&gt;&lt;/ShapeTextInfo&gt;"/>
  <p:tag name="HTML_SHAPEINFO" val="&lt;ThreeDShapeInfo&gt;&lt;uuid val=&quot;100&quot;/&gt;&lt;isInvalidForFieldText val=&quot;0&quot;/&gt;&lt;Image&gt;&lt;filename val=&quot;C:\Users\MYPC~1\AppData\Local\Temp\PR\data\asimages\{0AA8CB0B-82BC-4723-8BF7-9E5524868B48}_3.png&quot;/&gt;&lt;left val=&quot;44&quot;/&gt;&lt;top val=&quot;58&quot;/&gt;&lt;width val=&quot;887&quot;/&gt;&lt;height val=&quot;8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2504</TotalTime>
  <Words>2054</Words>
  <Application>Microsoft Office PowerPoint</Application>
  <PresentationFormat>Custom</PresentationFormat>
  <Paragraphs>893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Arimo Bold</vt:lpstr>
      <vt:lpstr>Arial</vt:lpstr>
      <vt:lpstr>Verdana</vt:lpstr>
      <vt:lpstr>Calibri</vt:lpstr>
      <vt:lpstr>Clear Sans Bold</vt:lpstr>
      <vt:lpstr>Saira ExtraCondensed Bold</vt:lpstr>
      <vt:lpstr>Times New Roman</vt:lpstr>
      <vt:lpstr>Calibri Light</vt:lpstr>
      <vt:lpstr>Wingdings</vt:lpstr>
      <vt:lpstr>Arimo </vt:lpstr>
      <vt:lpstr>Calistoga Bold</vt:lpstr>
      <vt:lpstr>Arimo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huấn Ma trận, đặc tả</dc:title>
  <dc:creator>Tùng Diệp</dc:creator>
  <cp:lastModifiedBy>Microsoft account</cp:lastModifiedBy>
  <cp:revision>202</cp:revision>
  <dcterms:created xsi:type="dcterms:W3CDTF">2006-08-16T00:00:00Z</dcterms:created>
  <dcterms:modified xsi:type="dcterms:W3CDTF">2023-08-25T03:37:04Z</dcterms:modified>
  <dc:identifier>DAE-md3Wqyc</dc:identifier>
</cp:coreProperties>
</file>